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79.xml" ContentType="application/vnd.openxmlformats-officedocument.presentationml.slide+xml"/>
  <Override PartName="/ppt/slides/slide9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97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05.xml" ContentType="application/vnd.openxmlformats-officedocument.presentationml.slide+xml"/>
  <Override PartName="/ppt/slides/slide114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16"/>
  </p:notesMasterIdLst>
  <p:sldIdLst>
    <p:sldId id="256" r:id="rId2"/>
    <p:sldId id="375" r:id="rId3"/>
    <p:sldId id="27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320" r:id="rId22"/>
    <p:sldId id="321" r:id="rId23"/>
    <p:sldId id="274" r:id="rId24"/>
    <p:sldId id="332" r:id="rId25"/>
    <p:sldId id="275" r:id="rId26"/>
    <p:sldId id="277" r:id="rId27"/>
    <p:sldId id="287" r:id="rId28"/>
    <p:sldId id="288" r:id="rId29"/>
    <p:sldId id="289" r:id="rId30"/>
    <p:sldId id="278" r:id="rId31"/>
    <p:sldId id="290" r:id="rId32"/>
    <p:sldId id="291" r:id="rId33"/>
    <p:sldId id="279" r:id="rId34"/>
    <p:sldId id="292" r:id="rId35"/>
    <p:sldId id="293" r:id="rId36"/>
    <p:sldId id="280" r:id="rId37"/>
    <p:sldId id="294" r:id="rId38"/>
    <p:sldId id="295" r:id="rId39"/>
    <p:sldId id="296" r:id="rId40"/>
    <p:sldId id="281" r:id="rId41"/>
    <p:sldId id="297" r:id="rId42"/>
    <p:sldId id="282" r:id="rId43"/>
    <p:sldId id="298" r:id="rId44"/>
    <p:sldId id="299" r:id="rId45"/>
    <p:sldId id="300" r:id="rId46"/>
    <p:sldId id="283" r:id="rId47"/>
    <p:sldId id="302" r:id="rId48"/>
    <p:sldId id="303" r:id="rId49"/>
    <p:sldId id="304" r:id="rId50"/>
    <p:sldId id="307" r:id="rId51"/>
    <p:sldId id="284" r:id="rId52"/>
    <p:sldId id="308" r:id="rId53"/>
    <p:sldId id="309" r:id="rId54"/>
    <p:sldId id="310" r:id="rId55"/>
    <p:sldId id="311" r:id="rId56"/>
    <p:sldId id="325" r:id="rId57"/>
    <p:sldId id="326" r:id="rId58"/>
    <p:sldId id="327" r:id="rId59"/>
    <p:sldId id="285" r:id="rId60"/>
    <p:sldId id="312" r:id="rId61"/>
    <p:sldId id="313" r:id="rId62"/>
    <p:sldId id="319" r:id="rId63"/>
    <p:sldId id="323" r:id="rId64"/>
    <p:sldId id="324" r:id="rId65"/>
    <p:sldId id="318" r:id="rId66"/>
    <p:sldId id="317" r:id="rId67"/>
    <p:sldId id="316" r:id="rId68"/>
    <p:sldId id="315" r:id="rId69"/>
    <p:sldId id="314" r:id="rId70"/>
    <p:sldId id="286" r:id="rId71"/>
    <p:sldId id="328" r:id="rId72"/>
    <p:sldId id="376" r:id="rId73"/>
    <p:sldId id="336" r:id="rId74"/>
    <p:sldId id="333" r:id="rId75"/>
    <p:sldId id="334" r:id="rId76"/>
    <p:sldId id="335" r:id="rId77"/>
    <p:sldId id="337" r:id="rId78"/>
    <p:sldId id="338" r:id="rId79"/>
    <p:sldId id="339" r:id="rId80"/>
    <p:sldId id="340" r:id="rId81"/>
    <p:sldId id="341" r:id="rId82"/>
    <p:sldId id="342" r:id="rId83"/>
    <p:sldId id="343" r:id="rId84"/>
    <p:sldId id="344" r:id="rId85"/>
    <p:sldId id="346" r:id="rId86"/>
    <p:sldId id="345" r:id="rId87"/>
    <p:sldId id="347" r:id="rId88"/>
    <p:sldId id="355" r:id="rId89"/>
    <p:sldId id="348" r:id="rId90"/>
    <p:sldId id="354" r:id="rId91"/>
    <p:sldId id="353" r:id="rId92"/>
    <p:sldId id="352" r:id="rId93"/>
    <p:sldId id="351" r:id="rId94"/>
    <p:sldId id="350" r:id="rId95"/>
    <p:sldId id="349" r:id="rId96"/>
    <p:sldId id="358" r:id="rId97"/>
    <p:sldId id="359" r:id="rId98"/>
    <p:sldId id="360" r:id="rId99"/>
    <p:sldId id="362" r:id="rId100"/>
    <p:sldId id="361" r:id="rId101"/>
    <p:sldId id="369" r:id="rId102"/>
    <p:sldId id="368" r:id="rId103"/>
    <p:sldId id="367" r:id="rId104"/>
    <p:sldId id="366" r:id="rId105"/>
    <p:sldId id="365" r:id="rId106"/>
    <p:sldId id="364" r:id="rId107"/>
    <p:sldId id="370" r:id="rId108"/>
    <p:sldId id="363" r:id="rId109"/>
    <p:sldId id="373" r:id="rId110"/>
    <p:sldId id="372" r:id="rId111"/>
    <p:sldId id="356" r:id="rId112"/>
    <p:sldId id="357" r:id="rId113"/>
    <p:sldId id="374" r:id="rId114"/>
    <p:sldId id="301" r:id="rId115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00"/>
    <a:srgbClr val="A5102E"/>
    <a:srgbClr val="8A0000"/>
  </p:clrMru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4485" autoAdjust="0"/>
    <p:restoredTop sz="94660"/>
  </p:normalViewPr>
  <p:slideViewPr>
    <p:cSldViewPr>
      <p:cViewPr varScale="1">
        <p:scale>
          <a:sx n="92" d="100"/>
          <a:sy n="92" d="100"/>
        </p:scale>
        <p:origin x="-978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8908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0DA2D52A-E0A1-4352-BA21-F7822E7423AE}" type="datetimeFigureOut">
              <a:rPr lang="zh-CN" altLang="en-US"/>
              <a:pPr>
                <a:defRPr/>
              </a:pPr>
              <a:t>2013/7/28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72AA595-629B-4817-A2F0-4E509430BF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Ritme-slide_endnote_DE.jpg"/>
          <p:cNvPicPr>
            <a:picLocks noChangeAspect="1"/>
          </p:cNvPicPr>
          <p:nvPr userDrawn="1"/>
        </p:nvPicPr>
        <p:blipFill>
          <a:blip r:embed="rId2"/>
          <a:srcRect l="1563" r="1563"/>
          <a:stretch>
            <a:fillRect/>
          </a:stretch>
        </p:blipFill>
        <p:spPr bwMode="auto">
          <a:xfrm>
            <a:off x="0" y="596900"/>
            <a:ext cx="91440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2013/6/14</a:t>
            </a: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6C6876-B26A-4EC9-B362-BBEF250E7B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7"/>
          <p:cNvSpPr/>
          <p:nvPr userDrawn="1"/>
        </p:nvSpPr>
        <p:spPr>
          <a:xfrm rot="10800000">
            <a:off x="0" y="5929330"/>
            <a:ext cx="9144000" cy="928670"/>
          </a:xfrm>
          <a:prstGeom prst="rect">
            <a:avLst/>
          </a:prstGeom>
          <a:gradFill flip="none" rotWithShape="1">
            <a:gsLst>
              <a:gs pos="50000">
                <a:srgbClr val="A5102E"/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矩形 16"/>
          <p:cNvSpPr/>
          <p:nvPr userDrawn="1"/>
        </p:nvSpPr>
        <p:spPr>
          <a:xfrm>
            <a:off x="214313" y="285750"/>
            <a:ext cx="8929687" cy="785813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6" name="图片 6" descr="logo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285750"/>
            <a:ext cx="214313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连接符 8"/>
          <p:cNvCxnSpPr/>
          <p:nvPr userDrawn="1"/>
        </p:nvCxnSpPr>
        <p:spPr>
          <a:xfrm>
            <a:off x="0" y="1143000"/>
            <a:ext cx="9144000" cy="1588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46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4768865"/>
          </a:xfrm>
        </p:spPr>
        <p:txBody>
          <a:bodyPr/>
          <a:lstStyle>
            <a:lvl1pPr>
              <a:defRPr b="1">
                <a:solidFill>
                  <a:srgbClr val="A5102E"/>
                </a:solidFill>
              </a:defRPr>
            </a:lvl1pPr>
            <a:lvl2pPr>
              <a:defRPr b="1">
                <a:solidFill>
                  <a:srgbClr val="A5102E"/>
                </a:solidFill>
              </a:defRPr>
            </a:lvl2pPr>
            <a:lvl3pPr>
              <a:defRPr b="1">
                <a:solidFill>
                  <a:srgbClr val="A5102E"/>
                </a:solidFill>
              </a:defRPr>
            </a:lvl3pPr>
            <a:lvl4pPr>
              <a:defRPr b="1">
                <a:solidFill>
                  <a:srgbClr val="A5102E"/>
                </a:solidFill>
              </a:defRPr>
            </a:lvl4pPr>
            <a:lvl5pPr>
              <a:defRPr b="1">
                <a:solidFill>
                  <a:srgbClr val="A5102E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2013/6/14</a:t>
            </a:r>
            <a:endParaRPr lang="zh-CN" altLang="en-US"/>
          </a:p>
        </p:txBody>
      </p:sp>
      <p:sp>
        <p:nvSpPr>
          <p:cNvPr id="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81775" y="6356350"/>
            <a:ext cx="2133600" cy="365125"/>
          </a:xfrm>
        </p:spPr>
        <p:txBody>
          <a:bodyPr/>
          <a:lstStyle>
            <a:lvl1pPr>
              <a:defRPr sz="1100" smtClean="0">
                <a:solidFill>
                  <a:schemeClr val="bg1"/>
                </a:solidFill>
                <a:latin typeface="+mn-ea"/>
                <a:ea typeface="+mn-ea"/>
                <a:cs typeface="Times New Roman" pitchFamily="18" charset="0"/>
              </a:defRPr>
            </a:lvl1pPr>
          </a:lstStyle>
          <a:p>
            <a:pPr>
              <a:defRPr/>
            </a:pPr>
            <a:r>
              <a:rPr lang="zh-CN" altLang="en-US"/>
              <a:t>第</a:t>
            </a:r>
            <a:fld id="{546C6A39-61EE-4874-B91C-D353CE58A55C}" type="slidenum">
              <a:rPr lang="zh-CN" altLang="en-US"/>
              <a:pPr>
                <a:defRPr/>
              </a:pPr>
              <a:t>‹#›</a:t>
            </a:fld>
            <a:r>
              <a:rPr lang="zh-CN" altLang="en-US"/>
              <a:t>页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2013/6/14</a:t>
            </a: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034C830-959D-4E3A-AF85-97C6ED6B05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</p:sldLayoutIdLs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www.sciencedirect.com/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数据保存目录</a:t>
            </a:r>
          </a:p>
        </p:txBody>
      </p:sp>
      <p:sp>
        <p:nvSpPr>
          <p:cNvPr id="1433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en-US" altLang="zh-CN" smtClean="0"/>
              <a:t>Endnote</a:t>
            </a:r>
            <a:r>
              <a:rPr lang="zh-CN" altLang="en-US" smtClean="0"/>
              <a:t>会在“</a:t>
            </a:r>
            <a:r>
              <a:rPr lang="zh-CN" altLang="en-US" smtClean="0">
                <a:solidFill>
                  <a:schemeClr val="tx1"/>
                </a:solidFill>
              </a:rPr>
              <a:t>我的文档</a:t>
            </a:r>
            <a:r>
              <a:rPr lang="zh-CN" altLang="en-US" smtClean="0"/>
              <a:t>”目录里面新建一个名为“</a:t>
            </a:r>
            <a:r>
              <a:rPr lang="en-US" altLang="zh-CN" smtClean="0">
                <a:solidFill>
                  <a:schemeClr val="tx1"/>
                </a:solidFill>
              </a:rPr>
              <a:t>Endnote</a:t>
            </a:r>
            <a:r>
              <a:rPr lang="zh-CN" altLang="en-US" smtClean="0"/>
              <a:t>”的文件夹。建议将新建的“</a:t>
            </a:r>
            <a:r>
              <a:rPr lang="en-US" altLang="zh-CN" smtClean="0">
                <a:solidFill>
                  <a:schemeClr val="tx1"/>
                </a:solidFill>
              </a:rPr>
              <a:t>My Endnote Library. enl</a:t>
            </a:r>
            <a:r>
              <a:rPr lang="zh-CN" altLang="en-US" smtClean="0"/>
              <a:t>”（可自行命名）文件存放在“</a:t>
            </a:r>
            <a:r>
              <a:rPr lang="en-US" altLang="zh-CN" smtClean="0"/>
              <a:t>Endnote</a:t>
            </a:r>
            <a:r>
              <a:rPr lang="zh-CN" altLang="en-US" smtClean="0"/>
              <a:t>”文件夹内，方便数据迁移和备份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63" y="4000500"/>
            <a:ext cx="1500187" cy="179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点击</a:t>
            </a:r>
            <a:r>
              <a:rPr lang="en-US" altLang="zh-CN" smtClean="0"/>
              <a:t>Insert citation</a:t>
            </a:r>
            <a:r>
              <a:rPr lang="zh-CN" altLang="en-US" smtClean="0"/>
              <a:t>按钮</a:t>
            </a:r>
          </a:p>
        </p:txBody>
      </p:sp>
      <p:sp>
        <p:nvSpPr>
          <p:cNvPr id="10649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点击</a:t>
            </a:r>
            <a:r>
              <a:rPr lang="en-US" altLang="zh-CN" smtClean="0"/>
              <a:t>Insert citation</a:t>
            </a:r>
            <a:r>
              <a:rPr lang="zh-CN" altLang="en-US" smtClean="0"/>
              <a:t>按钮后，程序自动返回</a:t>
            </a:r>
            <a:r>
              <a:rPr lang="en-US" altLang="zh-CN" smtClean="0"/>
              <a:t>Word</a:t>
            </a:r>
            <a:r>
              <a:rPr lang="zh-CN" altLang="en-US" smtClean="0"/>
              <a:t>界面，并将选中的文献插入到了相应的位置。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38931" r="42252" b="79531"/>
          <a:stretch/>
        </p:blipFill>
        <p:spPr>
          <a:xfrm>
            <a:off x="1908175" y="2843213"/>
            <a:ext cx="5327650" cy="3259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右箭头 4"/>
          <p:cNvSpPr/>
          <p:nvPr/>
        </p:nvSpPr>
        <p:spPr>
          <a:xfrm rot="616746">
            <a:off x="781050" y="3325813"/>
            <a:ext cx="1370013" cy="121126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已经插入的几篇参考文献</a:t>
            </a:r>
          </a:p>
        </p:txBody>
      </p:sp>
      <p:sp>
        <p:nvSpPr>
          <p:cNvPr id="10752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107523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9388" y="1195388"/>
            <a:ext cx="8788400" cy="5630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删除不需要的参考文献条目</a:t>
            </a:r>
          </a:p>
        </p:txBody>
      </p:sp>
      <p:sp>
        <p:nvSpPr>
          <p:cNvPr id="10854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比如，我们例子中第二篇文献不需要了，要删除，</a:t>
            </a:r>
            <a:r>
              <a:rPr lang="zh-CN" altLang="en-US" smtClean="0">
                <a:solidFill>
                  <a:schemeClr val="tx1"/>
                </a:solidFill>
              </a:rPr>
              <a:t>不能直接选中，然后按键盘上的</a:t>
            </a:r>
            <a:r>
              <a:rPr lang="en-US" altLang="zh-CN" smtClean="0">
                <a:solidFill>
                  <a:schemeClr val="tx1"/>
                </a:solidFill>
              </a:rPr>
              <a:t>Delete</a:t>
            </a:r>
            <a:r>
              <a:rPr lang="zh-CN" altLang="en-US" smtClean="0">
                <a:solidFill>
                  <a:schemeClr val="tx1"/>
                </a:solidFill>
              </a:rPr>
              <a:t>按钮或者</a:t>
            </a:r>
            <a:r>
              <a:rPr lang="en-US" altLang="zh-CN" smtClean="0">
                <a:solidFill>
                  <a:schemeClr val="tx1"/>
                </a:solidFill>
              </a:rPr>
              <a:t>Backspace</a:t>
            </a:r>
            <a:r>
              <a:rPr lang="zh-CN" altLang="en-US" smtClean="0">
                <a:solidFill>
                  <a:schemeClr val="tx1"/>
                </a:solidFill>
              </a:rPr>
              <a:t>按钮。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88" y="3213100"/>
            <a:ext cx="7731125" cy="23034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6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Edit &amp; Manage Citations</a:t>
            </a:r>
            <a:endParaRPr lang="zh-CN" altLang="en-US" smtClean="0"/>
          </a:p>
        </p:txBody>
      </p:sp>
      <p:sp>
        <p:nvSpPr>
          <p:cNvPr id="10957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要使用工具栏上的</a:t>
            </a:r>
            <a:r>
              <a:rPr lang="en-US" altLang="zh-CN" smtClean="0"/>
              <a:t>Edit &amp; Manage Citations</a:t>
            </a:r>
            <a:r>
              <a:rPr lang="zh-CN" altLang="en-US" smtClean="0"/>
              <a:t>（编辑和管理引文）功能。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175" y="2636838"/>
            <a:ext cx="5327650" cy="321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右箭头 4"/>
          <p:cNvSpPr/>
          <p:nvPr/>
        </p:nvSpPr>
        <p:spPr>
          <a:xfrm rot="616746">
            <a:off x="2005013" y="3854450"/>
            <a:ext cx="1370012" cy="12112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Edit &amp; Manage Citations</a:t>
            </a:r>
            <a:endParaRPr lang="zh-CN" altLang="en-US" smtClean="0"/>
          </a:p>
        </p:txBody>
      </p:sp>
      <p:pic>
        <p:nvPicPr>
          <p:cNvPr id="110594" name="图片 5"/>
          <p:cNvPicPr>
            <a:picLocks noChangeAspect="1"/>
          </p:cNvPicPr>
          <p:nvPr/>
        </p:nvPicPr>
        <p:blipFill>
          <a:blip r:embed="rId2"/>
          <a:srcRect l="37271" t="12595" r="12367" b="9642"/>
          <a:stretch>
            <a:fillRect/>
          </a:stretch>
        </p:blipFill>
        <p:spPr bwMode="auto">
          <a:xfrm>
            <a:off x="1295400" y="1169988"/>
            <a:ext cx="6553200" cy="5688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5" name="文本框 6"/>
          <p:cNvSpPr txBox="1">
            <a:spLocks noChangeArrowheads="1"/>
          </p:cNvSpPr>
          <p:nvPr/>
        </p:nvSpPr>
        <p:spPr bwMode="auto">
          <a:xfrm>
            <a:off x="6878638" y="2924175"/>
            <a:ext cx="1006475" cy="339725"/>
          </a:xfrm>
          <a:prstGeom prst="rect">
            <a:avLst/>
          </a:prstGeom>
          <a:solidFill>
            <a:srgbClr val="990000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Calibri" pitchFamily="34" charset="0"/>
              </a:rPr>
              <a:t>删除引文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Edit &amp; Manage Citations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mtClean="0">
                <a:latin typeface="+mn-ea"/>
              </a:rPr>
              <a:t>在这个对话框内，可以对已经插入文内的所有参考引文进行顺序的移动，删除等操作。如上图所示。</a:t>
            </a:r>
            <a:endParaRPr lang="en-US" altLang="zh-CN" sz="2800" smtClean="0">
              <a:latin typeface="+mn-ea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mtClean="0">
                <a:latin typeface="+mn-ea"/>
              </a:rPr>
              <a:t>对这些进行更改之后，文内参考引文的顺序、编号均会自动调整。</a:t>
            </a:r>
            <a:endParaRPr lang="en-US" altLang="zh-CN" sz="2800" smtClean="0">
              <a:latin typeface="+mn-ea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mtClean="0">
                <a:latin typeface="+mn-ea"/>
              </a:rPr>
              <a:t>删除第二条后，第三条自动编号为</a:t>
            </a:r>
            <a:r>
              <a:rPr lang="en-US" altLang="zh-CN" sz="2800" smtClean="0">
                <a:latin typeface="+mn-ea"/>
              </a:rPr>
              <a:t>[2]</a:t>
            </a:r>
            <a:r>
              <a:rPr lang="zh-CN" altLang="en-US" sz="2800" smtClean="0">
                <a:latin typeface="+mn-ea"/>
              </a:rPr>
              <a:t>。同样，在第一和第二条之间有新的引文加入，这条新的引文会自动编号为</a:t>
            </a:r>
            <a:r>
              <a:rPr lang="en-US" altLang="zh-CN" sz="2800" smtClean="0">
                <a:latin typeface="+mn-ea"/>
              </a:rPr>
              <a:t>[2]</a:t>
            </a:r>
            <a:r>
              <a:rPr lang="zh-CN" altLang="en-US" sz="2800" smtClean="0">
                <a:latin typeface="+mn-ea"/>
              </a:rPr>
              <a:t>，原来的第二条引文自动编号为</a:t>
            </a:r>
            <a:r>
              <a:rPr lang="en-US" altLang="zh-CN" sz="2800" smtClean="0">
                <a:latin typeface="+mn-ea"/>
              </a:rPr>
              <a:t>[3]</a:t>
            </a:r>
            <a:r>
              <a:rPr lang="zh-CN" altLang="en-US" sz="2800" smtClean="0">
                <a:latin typeface="+mn-ea"/>
              </a:rPr>
              <a:t>，不需要再进行手动调整，这也是</a:t>
            </a:r>
            <a:r>
              <a:rPr lang="en-US" altLang="zh-CN" sz="2800" smtClean="0">
                <a:latin typeface="+mn-ea"/>
              </a:rPr>
              <a:t>Endnote</a:t>
            </a:r>
            <a:r>
              <a:rPr lang="zh-CN" altLang="en-US" sz="2800" smtClean="0">
                <a:latin typeface="+mn-ea"/>
              </a:rPr>
              <a:t>最为实用的地方之一。</a:t>
            </a:r>
            <a:endParaRPr lang="zh-CN" altLang="en-US" sz="280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去除域代码</a:t>
            </a:r>
          </a:p>
        </p:txBody>
      </p:sp>
      <p:sp>
        <p:nvSpPr>
          <p:cNvPr id="11264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现在很多杂志都要求作者提供电子文稿。格式化后的文稿含有大量域代码，有可能与杂志社的软件不兼容，因此提交前需要去掉文稿里的域代码。</a:t>
            </a:r>
          </a:p>
        </p:txBody>
      </p:sp>
      <p:sp>
        <p:nvSpPr>
          <p:cNvPr id="112643" name="文本框 3"/>
          <p:cNvSpPr txBox="1">
            <a:spLocks noChangeArrowheads="1"/>
          </p:cNvSpPr>
          <p:nvPr/>
        </p:nvSpPr>
        <p:spPr bwMode="auto">
          <a:xfrm>
            <a:off x="755650" y="3641725"/>
            <a:ext cx="7632700" cy="230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latin typeface="Calibri" pitchFamily="34" charset="0"/>
              </a:rPr>
              <a:t>注：域代码的由来和作用：当对文稿进行格式化时，</a:t>
            </a:r>
            <a:r>
              <a:rPr lang="en-US" altLang="zh-CN" b="1">
                <a:latin typeface="Calibri" pitchFamily="34" charset="0"/>
              </a:rPr>
              <a:t>EndNote</a:t>
            </a:r>
            <a:r>
              <a:rPr lang="zh-CN" altLang="en-US" b="1">
                <a:latin typeface="Calibri" pitchFamily="34" charset="0"/>
              </a:rPr>
              <a:t>会自动生成一个随行库（</a:t>
            </a:r>
            <a:r>
              <a:rPr lang="en-US" altLang="zh-CN" b="1">
                <a:latin typeface="Calibri" pitchFamily="34" charset="0"/>
              </a:rPr>
              <a:t>Traveling Library</a:t>
            </a:r>
            <a:r>
              <a:rPr lang="zh-CN" altLang="en-US" b="1">
                <a:latin typeface="Calibri" pitchFamily="34" charset="0"/>
              </a:rPr>
              <a:t>）以隐藏方式植入到文稿，库里含有当前文稿里所有的文献信息（除了注释、摘要、映像和图解外），域代码可以认为就是这个随行库的触角，存在于格式化后的引文周围和内部，含有该引文的信息。因此即使换一台没有</a:t>
            </a:r>
            <a:r>
              <a:rPr lang="en-US" altLang="zh-CN" b="1">
                <a:latin typeface="Calibri" pitchFamily="34" charset="0"/>
              </a:rPr>
              <a:t>EndNote</a:t>
            </a:r>
            <a:r>
              <a:rPr lang="zh-CN" altLang="en-US" b="1">
                <a:latin typeface="Calibri" pitchFamily="34" charset="0"/>
              </a:rPr>
              <a:t>文献库的电脑上，格式化后的文稿也能靠随行库和域代码继续对引文进行修改，而一旦去掉了域代码也就去掉了文献信息。要查看域代码，选中引文所在处（区域呈灰色）点击滑鼠右键选定“切换域代码”，切忌胡乱修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去除域代码（</a:t>
            </a:r>
            <a:r>
              <a:rPr lang="en-US" altLang="zh-CN" smtClean="0"/>
              <a:t>Convert to Plan Text</a:t>
            </a:r>
            <a:r>
              <a:rPr lang="zh-CN" altLang="en-US" smtClean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000" smtClean="0">
                <a:latin typeface="+mn-ea"/>
              </a:rPr>
              <a:t>在“输出</a:t>
            </a:r>
            <a:r>
              <a:rPr lang="zh-CN" altLang="en-US" sz="2000">
                <a:latin typeface="+mn-ea"/>
              </a:rPr>
              <a:t>风格更改功能</a:t>
            </a:r>
            <a:r>
              <a:rPr lang="zh-CN" altLang="en-US" sz="2000" smtClean="0">
                <a:latin typeface="+mn-ea"/>
              </a:rPr>
              <a:t>区”点击“</a:t>
            </a:r>
            <a:r>
              <a:rPr lang="en-US" altLang="zh-CN" sz="2000" smtClean="0">
                <a:latin typeface="+mn-ea"/>
              </a:rPr>
              <a:t>Convert Citations and Bibliography</a:t>
            </a:r>
            <a:r>
              <a:rPr lang="zh-CN" altLang="en-US" sz="2000" smtClean="0">
                <a:latin typeface="+mn-ea"/>
              </a:rPr>
              <a:t>”弹出下拉菜单，点击下拉菜单中的“</a:t>
            </a:r>
            <a:r>
              <a:rPr lang="en-US" altLang="zh-CN" sz="2000" smtClean="0">
                <a:latin typeface="+mn-ea"/>
              </a:rPr>
              <a:t>Convert to Plan Text</a:t>
            </a:r>
            <a:r>
              <a:rPr lang="zh-CN" altLang="en-US" sz="2000" smtClean="0">
                <a:latin typeface="+mn-ea"/>
              </a:rPr>
              <a:t>”，</a:t>
            </a:r>
            <a:r>
              <a:rPr lang="en-US" altLang="zh-CN" sz="2000" smtClean="0">
                <a:latin typeface="+mn-ea"/>
              </a:rPr>
              <a:t>Endnote</a:t>
            </a:r>
            <a:r>
              <a:rPr lang="zh-CN" altLang="en-US" sz="2000" smtClean="0">
                <a:latin typeface="+mn-ea"/>
              </a:rPr>
              <a:t>会重新生成一个新的</a:t>
            </a:r>
            <a:r>
              <a:rPr lang="en-US" altLang="zh-CN" sz="2000" smtClean="0">
                <a:latin typeface="+mn-ea"/>
              </a:rPr>
              <a:t>word</a:t>
            </a:r>
            <a:r>
              <a:rPr lang="zh-CN" altLang="en-US" sz="2000" smtClean="0">
                <a:latin typeface="+mn-ea"/>
              </a:rPr>
              <a:t>文档，在这个新的</a:t>
            </a:r>
            <a:r>
              <a:rPr lang="en-US" altLang="zh-CN" sz="2000" smtClean="0">
                <a:latin typeface="+mn-ea"/>
              </a:rPr>
              <a:t>word</a:t>
            </a:r>
            <a:r>
              <a:rPr lang="zh-CN" altLang="en-US" sz="2000" smtClean="0">
                <a:latin typeface="+mn-ea"/>
              </a:rPr>
              <a:t>文档中不会存在域代码，只需要将这个新文档保存即可进行投稿和分享。</a:t>
            </a:r>
            <a:endParaRPr lang="zh-CN" altLang="en-US" sz="200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2252" t="12594" r="31737" b="57875"/>
          <a:stretch/>
        </p:blipFill>
        <p:spPr>
          <a:xfrm>
            <a:off x="1125538" y="2965450"/>
            <a:ext cx="4608512" cy="2941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右箭头 4"/>
          <p:cNvSpPr/>
          <p:nvPr/>
        </p:nvSpPr>
        <p:spPr>
          <a:xfrm rot="1541034">
            <a:off x="171450" y="4035425"/>
            <a:ext cx="1370013" cy="12112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3669" name="文本框 5"/>
          <p:cNvSpPr txBox="1">
            <a:spLocks noChangeArrowheads="1"/>
          </p:cNvSpPr>
          <p:nvPr/>
        </p:nvSpPr>
        <p:spPr bwMode="auto">
          <a:xfrm>
            <a:off x="5867400" y="5275263"/>
            <a:ext cx="295275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latin typeface="Calibri" pitchFamily="34" charset="0"/>
              </a:rPr>
              <a:t>注：去除域代码前必须将含有域代码的文档先保存一遍。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8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去除域代码</a:t>
            </a:r>
          </a:p>
        </p:txBody>
      </p:sp>
      <p:sp>
        <p:nvSpPr>
          <p:cNvPr id="11469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114691" name="图片 3"/>
          <p:cNvPicPr>
            <a:picLocks noChangeAspect="1"/>
          </p:cNvPicPr>
          <p:nvPr/>
        </p:nvPicPr>
        <p:blipFill>
          <a:blip r:embed="rId2"/>
          <a:srcRect l="24544" t="12595" r="6831" b="9642"/>
          <a:stretch>
            <a:fillRect/>
          </a:stretch>
        </p:blipFill>
        <p:spPr bwMode="auto">
          <a:xfrm>
            <a:off x="107950" y="1196975"/>
            <a:ext cx="8928100" cy="5688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标题 1"/>
          <p:cNvSpPr>
            <a:spLocks noGrp="1"/>
          </p:cNvSpPr>
          <p:nvPr>
            <p:ph type="title"/>
          </p:nvPr>
        </p:nvSpPr>
        <p:spPr>
          <a:xfrm>
            <a:off x="457200" y="188913"/>
            <a:ext cx="8229600" cy="868362"/>
          </a:xfrm>
        </p:spPr>
        <p:txBody>
          <a:bodyPr/>
          <a:lstStyle/>
          <a:p>
            <a:r>
              <a:rPr lang="zh-CN" altLang="en-US" smtClean="0"/>
              <a:t>已经去除域代码，新生成的文档</a:t>
            </a:r>
          </a:p>
        </p:txBody>
      </p:sp>
      <p:sp>
        <p:nvSpPr>
          <p:cNvPr id="11571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115715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9050" y="941388"/>
            <a:ext cx="9182100" cy="594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*</a:t>
            </a:r>
            <a:r>
              <a:rPr lang="en-US" altLang="zh-CN" smtClean="0"/>
              <a:t>.enl</a:t>
            </a:r>
            <a:r>
              <a:rPr lang="zh-CN" altLang="en-US" smtClean="0"/>
              <a:t>文件</a:t>
            </a:r>
          </a:p>
        </p:txBody>
      </p:sp>
      <p:sp>
        <p:nvSpPr>
          <p:cNvPr id="1536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此文件是自己建立的</a:t>
            </a:r>
            <a:r>
              <a:rPr lang="en-US" altLang="zh-CN" smtClean="0"/>
              <a:t>Library</a:t>
            </a:r>
            <a:r>
              <a:rPr lang="zh-CN" altLang="en-US" smtClean="0"/>
              <a:t>数据库文件，通过此文件才可对数据库进行管理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3313" y="2928938"/>
            <a:ext cx="1633537" cy="2093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结束语</a:t>
            </a:r>
          </a:p>
        </p:txBody>
      </p:sp>
      <p:sp>
        <p:nvSpPr>
          <p:cNvPr id="11673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至此，</a:t>
            </a:r>
            <a:r>
              <a:rPr lang="en-US" altLang="zh-CN" smtClean="0"/>
              <a:t>Endnote X7</a:t>
            </a:r>
            <a:r>
              <a:rPr lang="zh-CN" altLang="en-US" smtClean="0"/>
              <a:t>所有实用的功能都讲完了，大家在认真学习了本课程之后会对</a:t>
            </a:r>
            <a:r>
              <a:rPr lang="en-US" altLang="zh-CN" smtClean="0"/>
              <a:t>Endnote</a:t>
            </a:r>
            <a:r>
              <a:rPr lang="zh-CN" altLang="en-US" smtClean="0"/>
              <a:t>有一个新的认识，能满足日常的科研工作需要。</a:t>
            </a:r>
            <a:endParaRPr lang="en-US" altLang="zh-CN" smtClean="0"/>
          </a:p>
          <a:p>
            <a:r>
              <a:rPr lang="en-US" altLang="zh-CN" smtClean="0"/>
              <a:t>Endnote</a:t>
            </a:r>
            <a:r>
              <a:rPr lang="zh-CN" altLang="en-US" smtClean="0"/>
              <a:t>的功能非常的强大，这里只是介绍它最实用的一部分功能，相信大家在学会了这些内容之后，你强烈的好奇心和求知欲会引领你去进一步的探索它，学习它。</a:t>
            </a:r>
            <a:endParaRPr lang="en-US" altLang="zh-CN" smtClean="0"/>
          </a:p>
          <a:p>
            <a:r>
              <a:rPr lang="zh-CN" altLang="en-US" smtClean="0"/>
              <a:t>最后，祝大家学习生活和工作快乐！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本课件制作环境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mtClean="0">
                <a:latin typeface="+mn-ea"/>
              </a:rPr>
              <a:t>操作系统</a:t>
            </a:r>
            <a:endParaRPr lang="en-US" altLang="zh-CN" sz="2800" smtClean="0">
              <a:latin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Microsoft </a:t>
            </a:r>
            <a:r>
              <a:rPr lang="en-US" altLang="zh-CN" sz="2400" err="1" smtClean="0">
                <a:solidFill>
                  <a:schemeClr val="tx1"/>
                </a:solidFill>
                <a:latin typeface="+mn-ea"/>
              </a:rPr>
              <a:t>windows8</a:t>
            </a: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 Pro </a:t>
            </a:r>
            <a:r>
              <a:rPr lang="zh-CN" altLang="en-US" sz="240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64Bit</a:t>
            </a:r>
            <a:r>
              <a:rPr lang="zh-CN" altLang="en-US" sz="2400" smtClean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2400" smtClean="0">
              <a:solidFill>
                <a:schemeClr val="tx1"/>
              </a:solidFill>
              <a:latin typeface="+mn-ea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smtClean="0">
                <a:latin typeface="+mn-ea"/>
              </a:rPr>
              <a:t>Office</a:t>
            </a:r>
            <a:r>
              <a:rPr lang="zh-CN" altLang="en-US" sz="2800" smtClean="0">
                <a:latin typeface="+mn-ea"/>
              </a:rPr>
              <a:t>程序</a:t>
            </a:r>
            <a:endParaRPr lang="en-US" altLang="zh-CN" sz="2800" smtClean="0">
              <a:latin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Microsoft Office Professional Plus 2013 </a:t>
            </a:r>
            <a:r>
              <a:rPr lang="zh-CN" altLang="en-US" sz="240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64Bit</a:t>
            </a:r>
            <a:r>
              <a:rPr lang="zh-CN" altLang="en-US" sz="2400" smtClean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2400" smtClean="0">
              <a:solidFill>
                <a:schemeClr val="tx1"/>
              </a:solidFill>
              <a:latin typeface="+mn-ea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smtClean="0">
                <a:latin typeface="+mn-ea"/>
              </a:rPr>
              <a:t>Endnote</a:t>
            </a:r>
            <a:r>
              <a:rPr lang="zh-CN" altLang="en-US" sz="2800" smtClean="0">
                <a:latin typeface="+mn-ea"/>
              </a:rPr>
              <a:t>版本</a:t>
            </a:r>
            <a:endParaRPr lang="en-US" altLang="zh-CN" sz="2800" smtClean="0">
              <a:latin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Endnote </a:t>
            </a:r>
            <a:r>
              <a:rPr lang="en-US" altLang="zh-CN" sz="2400" err="1" smtClean="0">
                <a:solidFill>
                  <a:schemeClr val="tx1"/>
                </a:solidFill>
                <a:latin typeface="+mn-ea"/>
              </a:rPr>
              <a:t>X7</a:t>
            </a: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 7072</a:t>
            </a:r>
            <a:endParaRPr lang="zh-CN" altLang="en-US" sz="240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本课件兼容环境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mtClean="0">
                <a:latin typeface="+mn-ea"/>
              </a:rPr>
              <a:t>操作系统</a:t>
            </a:r>
            <a:endParaRPr lang="en-US" altLang="zh-CN" sz="2800" smtClean="0">
              <a:latin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sz="2400">
                <a:solidFill>
                  <a:schemeClr val="tx1"/>
                </a:solidFill>
                <a:latin typeface="+mn-ea"/>
              </a:rPr>
              <a:t>Microsoft </a:t>
            </a: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windows XP/Vista/7/8/8.1 </a:t>
            </a:r>
            <a:r>
              <a:rPr lang="zh-CN" altLang="en-US" sz="240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32/64Bit</a:t>
            </a:r>
            <a:r>
              <a:rPr lang="zh-CN" altLang="en-US" sz="2400" smtClean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2400" smtClean="0">
              <a:solidFill>
                <a:schemeClr val="tx1"/>
              </a:solidFill>
              <a:latin typeface="+mn-ea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smtClean="0">
                <a:latin typeface="+mn-ea"/>
              </a:rPr>
              <a:t>Office</a:t>
            </a:r>
            <a:r>
              <a:rPr lang="zh-CN" altLang="en-US" sz="2800" smtClean="0">
                <a:latin typeface="+mn-ea"/>
              </a:rPr>
              <a:t>程序</a:t>
            </a:r>
            <a:endParaRPr lang="en-US" altLang="zh-CN" sz="2800" smtClean="0">
              <a:latin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sz="2400">
                <a:solidFill>
                  <a:schemeClr val="tx1"/>
                </a:solidFill>
                <a:latin typeface="+mn-ea"/>
              </a:rPr>
              <a:t>Microsoft Office </a:t>
            </a: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2007/2010/2013 </a:t>
            </a:r>
            <a:r>
              <a:rPr lang="zh-CN" altLang="en-US" sz="2400" smtClean="0">
                <a:solidFill>
                  <a:schemeClr val="tx1"/>
                </a:solidFill>
                <a:latin typeface="+mn-ea"/>
              </a:rPr>
              <a:t>（</a:t>
            </a: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32/64Bit</a:t>
            </a:r>
            <a:r>
              <a:rPr lang="zh-CN" altLang="en-US" sz="2400" smtClean="0">
                <a:solidFill>
                  <a:schemeClr val="tx1"/>
                </a:solidFill>
                <a:latin typeface="+mn-ea"/>
              </a:rPr>
              <a:t>）</a:t>
            </a:r>
            <a:endParaRPr lang="en-US" altLang="zh-CN" sz="2400" smtClean="0">
              <a:solidFill>
                <a:schemeClr val="tx1"/>
              </a:solidFill>
              <a:latin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zh-CN" altLang="en-US" sz="2400" smtClean="0">
                <a:solidFill>
                  <a:schemeClr val="tx1"/>
                </a:solidFill>
                <a:latin typeface="+mn-ea"/>
              </a:rPr>
              <a:t>不适用于</a:t>
            </a:r>
            <a:r>
              <a:rPr lang="en-US" altLang="zh-CN" sz="2400">
                <a:solidFill>
                  <a:schemeClr val="tx1"/>
                </a:solidFill>
                <a:latin typeface="+mn-ea"/>
              </a:rPr>
              <a:t>Microsoft Office </a:t>
            </a: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2003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800" smtClean="0">
                <a:latin typeface="+mn-ea"/>
              </a:rPr>
              <a:t>Endnote</a:t>
            </a:r>
            <a:r>
              <a:rPr lang="zh-CN" altLang="en-US" sz="2800" smtClean="0">
                <a:latin typeface="+mn-ea"/>
              </a:rPr>
              <a:t>版本</a:t>
            </a:r>
            <a:endParaRPr lang="en-US" altLang="zh-CN" sz="2800" smtClean="0">
              <a:latin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sz="2400" smtClean="0">
                <a:solidFill>
                  <a:schemeClr val="tx1"/>
                </a:solidFill>
                <a:latin typeface="+mn-ea"/>
              </a:rPr>
              <a:t>Endnote X5/X6/X7</a:t>
            </a:r>
            <a:endParaRPr lang="zh-CN" altLang="en-US" sz="2400">
              <a:solidFill>
                <a:schemeClr val="tx1"/>
              </a:solidFill>
              <a:latin typeface="+mn-ea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endParaRPr lang="zh-CN" altLang="en-US" sz="2800">
              <a:latin typeface="+mn-ea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z="2800" smtClean="0">
                <a:latin typeface="+mn-ea"/>
              </a:rPr>
              <a:t>本课件内容在以上环境中可对照学习，可能有少许差异。</a:t>
            </a:r>
            <a:endParaRPr lang="zh-CN" altLang="en-US" sz="280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关于我</a:t>
            </a:r>
          </a:p>
        </p:txBody>
      </p:sp>
      <p:sp>
        <p:nvSpPr>
          <p:cNvPr id="11981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不足挂齿！</a:t>
            </a:r>
          </a:p>
        </p:txBody>
      </p:sp>
      <p:pic>
        <p:nvPicPr>
          <p:cNvPr id="119811" name="图片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5650" y="1916113"/>
            <a:ext cx="3024188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2" name="图片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92725" y="1916113"/>
            <a:ext cx="3024188" cy="302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3" name="文本框 5"/>
          <p:cNvSpPr txBox="1">
            <a:spLocks noChangeArrowheads="1"/>
          </p:cNvSpPr>
          <p:nvPr/>
        </p:nvSpPr>
        <p:spPr bwMode="auto">
          <a:xfrm>
            <a:off x="2251075" y="5119688"/>
            <a:ext cx="36496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Calibri" pitchFamily="34" charset="0"/>
              </a:rPr>
              <a:t>2013</a:t>
            </a:r>
            <a:r>
              <a:rPr lang="zh-CN" altLang="en-US">
                <a:latin typeface="Calibri" pitchFamily="34" charset="0"/>
              </a:rPr>
              <a:t>年</a:t>
            </a:r>
            <a:r>
              <a:rPr lang="en-US" altLang="zh-CN">
                <a:latin typeface="Calibri" pitchFamily="34" charset="0"/>
              </a:rPr>
              <a:t>06</a:t>
            </a:r>
            <a:r>
              <a:rPr lang="zh-CN" altLang="en-US">
                <a:latin typeface="Calibri" pitchFamily="34" charset="0"/>
              </a:rPr>
              <a:t>月</a:t>
            </a:r>
            <a:r>
              <a:rPr lang="en-US" altLang="zh-CN">
                <a:latin typeface="Calibri" pitchFamily="34" charset="0"/>
              </a:rPr>
              <a:t>14</a:t>
            </a:r>
            <a:r>
              <a:rPr lang="zh-CN" altLang="en-US">
                <a:latin typeface="Calibri" pitchFamily="34" charset="0"/>
              </a:rPr>
              <a:t>日</a:t>
            </a:r>
            <a:r>
              <a:rPr lang="en-US" altLang="zh-CN">
                <a:latin typeface="Calibri" pitchFamily="34" charset="0"/>
              </a:rPr>
              <a:t>—2013</a:t>
            </a:r>
            <a:r>
              <a:rPr lang="zh-CN" altLang="en-US">
                <a:latin typeface="Calibri" pitchFamily="34" charset="0"/>
              </a:rPr>
              <a:t>年</a:t>
            </a:r>
            <a:r>
              <a:rPr lang="en-US" altLang="zh-CN">
                <a:latin typeface="Calibri" pitchFamily="34" charset="0"/>
              </a:rPr>
              <a:t>07</a:t>
            </a:r>
            <a:r>
              <a:rPr lang="zh-CN" altLang="en-US">
                <a:latin typeface="Calibri" pitchFamily="34" charset="0"/>
              </a:rPr>
              <a:t>月</a:t>
            </a:r>
            <a:r>
              <a:rPr lang="en-US" altLang="zh-CN">
                <a:latin typeface="Calibri" pitchFamily="34" charset="0"/>
              </a:rPr>
              <a:t>11</a:t>
            </a:r>
            <a:r>
              <a:rPr lang="zh-CN" altLang="en-US">
                <a:latin typeface="Calibri" pitchFamily="34" charset="0"/>
              </a:rPr>
              <a:t>日</a:t>
            </a:r>
            <a:endParaRPr lang="en-US" altLang="zh-CN">
              <a:latin typeface="Calibri" pitchFamily="34" charset="0"/>
            </a:endParaRPr>
          </a:p>
          <a:p>
            <a:r>
              <a:rPr lang="en-US" altLang="zh-CN">
                <a:latin typeface="Calibri" pitchFamily="34" charset="0"/>
              </a:rPr>
              <a:t>                               —2013</a:t>
            </a:r>
            <a:r>
              <a:rPr lang="zh-CN" altLang="en-US">
                <a:latin typeface="Calibri" pitchFamily="34" charset="0"/>
              </a:rPr>
              <a:t>年</a:t>
            </a:r>
            <a:r>
              <a:rPr lang="en-US" altLang="zh-CN">
                <a:latin typeface="Calibri" pitchFamily="34" charset="0"/>
              </a:rPr>
              <a:t>07</a:t>
            </a:r>
            <a:r>
              <a:rPr lang="zh-CN" altLang="en-US">
                <a:latin typeface="Calibri" pitchFamily="34" charset="0"/>
              </a:rPr>
              <a:t>月</a:t>
            </a:r>
            <a:r>
              <a:rPr lang="en-US" altLang="zh-CN">
                <a:latin typeface="Calibri" pitchFamily="34" charset="0"/>
              </a:rPr>
              <a:t>16</a:t>
            </a:r>
            <a:r>
              <a:rPr lang="zh-CN" altLang="en-US">
                <a:latin typeface="Calibri" pitchFamily="34" charset="0"/>
              </a:rPr>
              <a:t>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3" name="图片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" y="1052513"/>
            <a:ext cx="9115425" cy="552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-3175" y="0"/>
            <a:ext cx="9144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0835" name="图片 3"/>
          <p:cNvPicPr>
            <a:picLocks noChangeAspect="1"/>
          </p:cNvPicPr>
          <p:nvPr/>
        </p:nvPicPr>
        <p:blipFill>
          <a:blip r:embed="rId3"/>
          <a:srcRect l="3342" t="5775" r="2458" b="11276"/>
          <a:stretch>
            <a:fillRect/>
          </a:stretch>
        </p:blipFill>
        <p:spPr bwMode="auto">
          <a:xfrm>
            <a:off x="-15875" y="457200"/>
            <a:ext cx="91567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836" name="文本框 4"/>
          <p:cNvSpPr txBox="1">
            <a:spLocks noChangeArrowheads="1"/>
          </p:cNvSpPr>
          <p:nvPr/>
        </p:nvSpPr>
        <p:spPr bwMode="auto">
          <a:xfrm>
            <a:off x="46038" y="5195888"/>
            <a:ext cx="3865562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 b="1">
                <a:latin typeface="华文中宋"/>
                <a:ea typeface="华文中宋"/>
                <a:cs typeface="华文中宋"/>
              </a:rPr>
              <a:t>一层一层的剥开</a:t>
            </a:r>
            <a:endParaRPr lang="en-US" altLang="zh-CN" sz="2800" b="1">
              <a:latin typeface="华文中宋"/>
              <a:ea typeface="华文中宋"/>
              <a:cs typeface="华文中宋"/>
            </a:endParaRPr>
          </a:p>
          <a:p>
            <a:endParaRPr lang="en-US" altLang="zh-CN" sz="2800" b="1">
              <a:latin typeface="华文中宋"/>
              <a:ea typeface="华文中宋"/>
              <a:cs typeface="华文中宋"/>
            </a:endParaRPr>
          </a:p>
          <a:p>
            <a:r>
              <a:rPr lang="en-US" altLang="zh-CN" sz="2800" b="1">
                <a:latin typeface="华文中宋"/>
                <a:ea typeface="华文中宋"/>
                <a:cs typeface="华文中宋"/>
              </a:rPr>
              <a:t>       </a:t>
            </a:r>
            <a:r>
              <a:rPr lang="zh-CN" altLang="en-US" sz="2800" b="1">
                <a:latin typeface="华文中宋"/>
                <a:ea typeface="华文中宋"/>
                <a:cs typeface="华文中宋"/>
              </a:rPr>
              <a:t>真相就在最里面！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My Endnote Library.Data </a:t>
            </a:r>
            <a:r>
              <a:rPr lang="zh-CN" altLang="en-US" smtClean="0"/>
              <a:t>文件夹</a:t>
            </a:r>
          </a:p>
        </p:txBody>
      </p:sp>
      <p:sp>
        <p:nvSpPr>
          <p:cNvPr id="1638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此文件夹为随</a:t>
            </a:r>
            <a:r>
              <a:rPr lang="en-US" altLang="zh-CN" smtClean="0"/>
              <a:t>Library</a:t>
            </a:r>
            <a:r>
              <a:rPr lang="zh-CN" altLang="en-US" smtClean="0"/>
              <a:t>数据库文件（如</a:t>
            </a:r>
            <a:r>
              <a:rPr lang="en-US" altLang="zh-CN" smtClean="0"/>
              <a:t>TissueEngineering.enl </a:t>
            </a:r>
            <a:r>
              <a:rPr lang="zh-CN" altLang="en-US" smtClean="0"/>
              <a:t>）建立而产生的文件夹，其内存放</a:t>
            </a:r>
            <a:r>
              <a:rPr lang="en-US" altLang="zh-CN" smtClean="0"/>
              <a:t>PDF</a:t>
            </a:r>
            <a:r>
              <a:rPr lang="zh-CN" altLang="en-US" smtClean="0"/>
              <a:t>全文等数据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3000375"/>
            <a:ext cx="3130550" cy="192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57688" y="3571875"/>
            <a:ext cx="4271962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数据的迁移与备份</a:t>
            </a:r>
          </a:p>
        </p:txBody>
      </p:sp>
      <p:sp>
        <p:nvSpPr>
          <p:cNvPr id="1741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无论将</a:t>
            </a:r>
            <a:r>
              <a:rPr lang="en-US" altLang="zh-CN" smtClean="0"/>
              <a:t>*.enl</a:t>
            </a:r>
            <a:r>
              <a:rPr lang="zh-CN" altLang="en-US" smtClean="0"/>
              <a:t>文件及其文件夹放在哪里，备份的时候只要将此文件及其文件夹一天能够备份即可。重新安装后，已经导入的书目和</a:t>
            </a:r>
            <a:r>
              <a:rPr lang="en-US" altLang="zh-CN" smtClean="0"/>
              <a:t>PDF</a:t>
            </a:r>
            <a:r>
              <a:rPr lang="zh-CN" altLang="en-US" smtClean="0"/>
              <a:t>等文件无需重新导入。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71813" y="3714750"/>
            <a:ext cx="3130550" cy="1928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Endnote</a:t>
            </a:r>
            <a:r>
              <a:rPr lang="zh-CN" altLang="en-US" smtClean="0"/>
              <a:t>界面简介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85875"/>
            <a:ext cx="9144000" cy="4873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71438" y="1928813"/>
            <a:ext cx="1285875" cy="4000500"/>
          </a:xfrm>
          <a:prstGeom prst="roundRect">
            <a:avLst/>
          </a:prstGeom>
          <a:noFill/>
          <a:ln w="3810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1571625" y="1928813"/>
            <a:ext cx="7358063" cy="1785937"/>
          </a:xfrm>
          <a:prstGeom prst="roundRect">
            <a:avLst/>
          </a:prstGeom>
          <a:noFill/>
          <a:ln w="3810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500188" y="3929063"/>
            <a:ext cx="3357562" cy="2000250"/>
          </a:xfrm>
          <a:prstGeom prst="roundRect">
            <a:avLst/>
          </a:prstGeom>
          <a:noFill/>
          <a:ln w="3810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143500" y="3929063"/>
            <a:ext cx="3786188" cy="2000250"/>
          </a:xfrm>
          <a:prstGeom prst="roundRect">
            <a:avLst/>
          </a:prstGeom>
          <a:noFill/>
          <a:ln w="3810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39" name="TextBox 10"/>
          <p:cNvSpPr txBox="1">
            <a:spLocks noChangeArrowheads="1"/>
          </p:cNvSpPr>
          <p:nvPr/>
        </p:nvSpPr>
        <p:spPr bwMode="auto">
          <a:xfrm>
            <a:off x="142875" y="4929188"/>
            <a:ext cx="1143000" cy="923925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分组管理</a:t>
            </a:r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在线搜索窗口</a:t>
            </a:r>
          </a:p>
        </p:txBody>
      </p:sp>
      <p:sp>
        <p:nvSpPr>
          <p:cNvPr id="18440" name="TextBox 11"/>
          <p:cNvSpPr txBox="1">
            <a:spLocks noChangeArrowheads="1"/>
          </p:cNvSpPr>
          <p:nvPr/>
        </p:nvSpPr>
        <p:spPr bwMode="auto">
          <a:xfrm>
            <a:off x="3286125" y="5143500"/>
            <a:ext cx="1500188" cy="646113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书目编辑与预览窗口</a:t>
            </a:r>
          </a:p>
        </p:txBody>
      </p:sp>
      <p:sp>
        <p:nvSpPr>
          <p:cNvPr id="18441" name="TextBox 12"/>
          <p:cNvSpPr txBox="1">
            <a:spLocks noChangeArrowheads="1"/>
          </p:cNvSpPr>
          <p:nvPr/>
        </p:nvSpPr>
        <p:spPr bwMode="auto">
          <a:xfrm>
            <a:off x="7286625" y="5143500"/>
            <a:ext cx="1500188" cy="646113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全文导入</a:t>
            </a:r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预览</a:t>
            </a:r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批注窗口</a:t>
            </a:r>
          </a:p>
        </p:txBody>
      </p:sp>
      <p:sp>
        <p:nvSpPr>
          <p:cNvPr id="18442" name="TextBox 13"/>
          <p:cNvSpPr txBox="1">
            <a:spLocks noChangeArrowheads="1"/>
          </p:cNvSpPr>
          <p:nvPr/>
        </p:nvSpPr>
        <p:spPr bwMode="auto">
          <a:xfrm>
            <a:off x="7358063" y="2928938"/>
            <a:ext cx="1500187" cy="646112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书目信息显示窗口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14313" y="1571625"/>
            <a:ext cx="8572500" cy="214313"/>
          </a:xfrm>
          <a:prstGeom prst="roundRect">
            <a:avLst/>
          </a:prstGeom>
          <a:noFill/>
          <a:ln w="3810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444" name="TextBox 15"/>
          <p:cNvSpPr txBox="1">
            <a:spLocks noChangeArrowheads="1"/>
          </p:cNvSpPr>
          <p:nvPr/>
        </p:nvSpPr>
        <p:spPr bwMode="auto">
          <a:xfrm>
            <a:off x="7072313" y="1500188"/>
            <a:ext cx="1643062" cy="369887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快捷工具栏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快速工具栏</a:t>
            </a:r>
            <a:r>
              <a:rPr lang="en-US" altLang="zh-CN" smtClean="0"/>
              <a:t>-</a:t>
            </a:r>
            <a:r>
              <a:rPr lang="zh-CN" altLang="en-US" smtClean="0"/>
              <a:t>输出格式选择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79685" b="9090"/>
          <a:stretch>
            <a:fillRect/>
          </a:stretch>
        </p:blipFill>
        <p:spPr bwMode="auto">
          <a:xfrm>
            <a:off x="785813" y="1285875"/>
            <a:ext cx="6608762" cy="714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圆角矩形 7"/>
          <p:cNvSpPr/>
          <p:nvPr/>
        </p:nvSpPr>
        <p:spPr>
          <a:xfrm>
            <a:off x="3143250" y="1357313"/>
            <a:ext cx="4143375" cy="571500"/>
          </a:xfrm>
          <a:prstGeom prst="roundRect">
            <a:avLst/>
          </a:prstGeom>
          <a:noFill/>
          <a:ln w="3810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14688" y="2000250"/>
            <a:ext cx="4000500" cy="3086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461" name="TextBox 9"/>
          <p:cNvSpPr txBox="1">
            <a:spLocks noChangeArrowheads="1"/>
          </p:cNvSpPr>
          <p:nvPr/>
        </p:nvSpPr>
        <p:spPr bwMode="auto">
          <a:xfrm>
            <a:off x="4214813" y="5214938"/>
            <a:ext cx="1857375" cy="369887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输出格式选择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 l="19766" r="48389" b="9090"/>
          <a:stretch>
            <a:fillRect/>
          </a:stretch>
        </p:blipFill>
        <p:spPr bwMode="auto">
          <a:xfrm>
            <a:off x="34925" y="1376363"/>
            <a:ext cx="9037638" cy="623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快速工具栏</a:t>
            </a:r>
          </a:p>
        </p:txBody>
      </p:sp>
      <p:cxnSp>
        <p:nvCxnSpPr>
          <p:cNvPr id="21" name="直接连接符 20"/>
          <p:cNvCxnSpPr/>
          <p:nvPr/>
        </p:nvCxnSpPr>
        <p:spPr>
          <a:xfrm rot="10800000" flipV="1">
            <a:off x="1000125" y="1857375"/>
            <a:ext cx="2143125" cy="1571625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000125" y="3357563"/>
            <a:ext cx="1643063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导出参考书目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2928938" y="3357563"/>
            <a:ext cx="1643062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查找全文</a:t>
            </a:r>
            <a:endParaRPr lang="zh-CN" altLang="en-US" b="1"/>
          </a:p>
        </p:txBody>
      </p:sp>
      <p:sp>
        <p:nvSpPr>
          <p:cNvPr id="14" name="矩形 13"/>
          <p:cNvSpPr/>
          <p:nvPr/>
        </p:nvSpPr>
        <p:spPr>
          <a:xfrm>
            <a:off x="6786563" y="3357563"/>
            <a:ext cx="1643062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将选中的书目插入到论文中</a:t>
            </a:r>
            <a:endParaRPr lang="zh-CN" altLang="en-US" b="1"/>
          </a:p>
        </p:txBody>
      </p:sp>
      <p:sp>
        <p:nvSpPr>
          <p:cNvPr id="15" name="矩形 14"/>
          <p:cNvSpPr/>
          <p:nvPr/>
        </p:nvSpPr>
        <p:spPr>
          <a:xfrm>
            <a:off x="5572125" y="4429125"/>
            <a:ext cx="1643063" cy="785813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返回</a:t>
            </a:r>
            <a:r>
              <a:rPr lang="en-US" altLang="zh-CN" b="1"/>
              <a:t>Word</a:t>
            </a:r>
            <a:r>
              <a:rPr lang="zh-CN" altLang="en-US" b="1"/>
              <a:t>程序</a:t>
            </a:r>
            <a:endParaRPr lang="zh-CN" altLang="en-US" b="1"/>
          </a:p>
        </p:txBody>
      </p:sp>
      <p:cxnSp>
        <p:nvCxnSpPr>
          <p:cNvPr id="17" name="直接连接符 16"/>
          <p:cNvCxnSpPr/>
          <p:nvPr/>
        </p:nvCxnSpPr>
        <p:spPr>
          <a:xfrm rot="10800000" flipV="1">
            <a:off x="214313" y="1928813"/>
            <a:ext cx="857250" cy="428625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rot="5400000">
            <a:off x="1750219" y="2107407"/>
            <a:ext cx="428625" cy="71437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2500313" y="1857375"/>
            <a:ext cx="1357312" cy="500063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>
            <a:off x="2714625" y="2143125"/>
            <a:ext cx="1500188" cy="928688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>
            <a:off x="4357688" y="2428875"/>
            <a:ext cx="1500188" cy="357187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5143501" y="2357437"/>
            <a:ext cx="2500312" cy="1643063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16200000" flipH="1">
            <a:off x="5750719" y="2321719"/>
            <a:ext cx="1428750" cy="642938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4857750" y="3357563"/>
            <a:ext cx="1643063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打开全文</a:t>
            </a:r>
            <a:endParaRPr lang="zh-CN" altLang="en-US" b="1"/>
          </a:p>
        </p:txBody>
      </p:sp>
      <p:sp>
        <p:nvSpPr>
          <p:cNvPr id="9" name="矩形 8"/>
          <p:cNvSpPr/>
          <p:nvPr/>
        </p:nvSpPr>
        <p:spPr>
          <a:xfrm>
            <a:off x="1928813" y="2357438"/>
            <a:ext cx="1643062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进行在线搜索</a:t>
            </a:r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3786188" y="2357438"/>
            <a:ext cx="1643062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将文件中的书目数据导入到当前</a:t>
            </a:r>
            <a:r>
              <a:rPr lang="en-US" altLang="zh-CN" b="1"/>
              <a:t>library</a:t>
            </a:r>
            <a:endParaRPr lang="zh-CN" altLang="en-US" b="1"/>
          </a:p>
        </p:txBody>
      </p:sp>
      <p:sp>
        <p:nvSpPr>
          <p:cNvPr id="8" name="矩形 7"/>
          <p:cNvSpPr/>
          <p:nvPr/>
        </p:nvSpPr>
        <p:spPr>
          <a:xfrm>
            <a:off x="71438" y="2357438"/>
            <a:ext cx="1643062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新建书目数据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Library</a:t>
            </a:r>
            <a:r>
              <a:rPr lang="zh-CN" altLang="en-US" smtClean="0"/>
              <a:t>管理窗口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88" y="1357313"/>
            <a:ext cx="2428875" cy="466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连接符 6"/>
          <p:cNvCxnSpPr/>
          <p:nvPr/>
        </p:nvCxnSpPr>
        <p:spPr>
          <a:xfrm>
            <a:off x="2714625" y="2143125"/>
            <a:ext cx="2643188" cy="71438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357813" y="1428750"/>
            <a:ext cx="1643062" cy="785813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所有书目数据</a:t>
            </a:r>
            <a:endParaRPr lang="zh-CN" altLang="en-US" b="1"/>
          </a:p>
        </p:txBody>
      </p:sp>
      <p:cxnSp>
        <p:nvCxnSpPr>
          <p:cNvPr id="11" name="直接连接符 10"/>
          <p:cNvCxnSpPr/>
          <p:nvPr/>
        </p:nvCxnSpPr>
        <p:spPr>
          <a:xfrm>
            <a:off x="2286000" y="2357438"/>
            <a:ext cx="3071813" cy="785812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357813" y="2428875"/>
            <a:ext cx="1643062" cy="785813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未被分类的书目数据</a:t>
            </a:r>
            <a:endParaRPr lang="zh-CN" altLang="en-US" b="1"/>
          </a:p>
        </p:txBody>
      </p:sp>
      <p:cxnSp>
        <p:nvCxnSpPr>
          <p:cNvPr id="13" name="直接连接符 12"/>
          <p:cNvCxnSpPr/>
          <p:nvPr/>
        </p:nvCxnSpPr>
        <p:spPr>
          <a:xfrm>
            <a:off x="2214563" y="2643188"/>
            <a:ext cx="3214687" cy="1571625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5357813" y="3429000"/>
            <a:ext cx="1643062" cy="785813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回收站</a:t>
            </a:r>
            <a:endParaRPr lang="zh-CN" altLang="en-US" b="1"/>
          </a:p>
        </p:txBody>
      </p:sp>
      <p:sp>
        <p:nvSpPr>
          <p:cNvPr id="18" name="圆角矩形 17"/>
          <p:cNvSpPr/>
          <p:nvPr/>
        </p:nvSpPr>
        <p:spPr>
          <a:xfrm>
            <a:off x="1500188" y="2786063"/>
            <a:ext cx="2357437" cy="1357312"/>
          </a:xfrm>
          <a:prstGeom prst="roundRect">
            <a:avLst/>
          </a:prstGeom>
          <a:noFill/>
          <a:ln w="3810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9" name="直接连接符 18"/>
          <p:cNvCxnSpPr/>
          <p:nvPr/>
        </p:nvCxnSpPr>
        <p:spPr>
          <a:xfrm>
            <a:off x="3857625" y="4000500"/>
            <a:ext cx="1500188" cy="1214438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357813" y="4429125"/>
            <a:ext cx="1643062" cy="785813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书目分类</a:t>
            </a:r>
            <a:endParaRPr lang="zh-CN" altLang="en-US" b="1"/>
          </a:p>
        </p:txBody>
      </p:sp>
      <p:sp>
        <p:nvSpPr>
          <p:cNvPr id="22" name="圆角矩形 21"/>
          <p:cNvSpPr/>
          <p:nvPr/>
        </p:nvSpPr>
        <p:spPr>
          <a:xfrm>
            <a:off x="1500188" y="4214813"/>
            <a:ext cx="2357437" cy="1357312"/>
          </a:xfrm>
          <a:prstGeom prst="roundRect">
            <a:avLst/>
          </a:prstGeom>
          <a:noFill/>
          <a:ln w="3810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357813" y="5357813"/>
            <a:ext cx="1643062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在线搜索</a:t>
            </a:r>
            <a:endParaRPr lang="zh-CN" altLang="en-US" b="1"/>
          </a:p>
        </p:txBody>
      </p:sp>
      <p:cxnSp>
        <p:nvCxnSpPr>
          <p:cNvPr id="24" name="直接连接符 23"/>
          <p:cNvCxnSpPr/>
          <p:nvPr/>
        </p:nvCxnSpPr>
        <p:spPr>
          <a:xfrm>
            <a:off x="3786188" y="5429250"/>
            <a:ext cx="1571625" cy="714375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书目信息浏览窗口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214438"/>
            <a:ext cx="7915275" cy="3214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785813" y="4714875"/>
            <a:ext cx="1643062" cy="785813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是否有全文，有回形针图标为有全文</a:t>
            </a:r>
            <a:endParaRPr lang="zh-CN" altLang="en-US" b="1"/>
          </a:p>
        </p:txBody>
      </p:sp>
      <p:cxnSp>
        <p:nvCxnSpPr>
          <p:cNvPr id="8" name="直接连接符 7"/>
          <p:cNvCxnSpPr/>
          <p:nvPr/>
        </p:nvCxnSpPr>
        <p:spPr>
          <a:xfrm rot="5400000">
            <a:off x="785812" y="4357688"/>
            <a:ext cx="428625" cy="285750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429125" y="4714875"/>
            <a:ext cx="1643063" cy="785813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出版年份</a:t>
            </a:r>
            <a:endParaRPr lang="zh-CN" altLang="en-US" b="1"/>
          </a:p>
        </p:txBody>
      </p:sp>
      <p:sp>
        <p:nvSpPr>
          <p:cNvPr id="10" name="矩形 9"/>
          <p:cNvSpPr/>
          <p:nvPr/>
        </p:nvSpPr>
        <p:spPr>
          <a:xfrm>
            <a:off x="3429000" y="5643563"/>
            <a:ext cx="1643063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文章标题</a:t>
            </a:r>
            <a:endParaRPr lang="zh-CN" altLang="en-US" b="1"/>
          </a:p>
        </p:txBody>
      </p:sp>
      <p:sp>
        <p:nvSpPr>
          <p:cNvPr id="12" name="矩形 11"/>
          <p:cNvSpPr/>
          <p:nvPr/>
        </p:nvSpPr>
        <p:spPr>
          <a:xfrm>
            <a:off x="2643188" y="4714875"/>
            <a:ext cx="1643062" cy="785813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作者</a:t>
            </a:r>
            <a:endParaRPr lang="zh-CN" altLang="en-US" b="1"/>
          </a:p>
        </p:txBody>
      </p:sp>
      <p:cxnSp>
        <p:nvCxnSpPr>
          <p:cNvPr id="13" name="直接连接符 12"/>
          <p:cNvCxnSpPr/>
          <p:nvPr/>
        </p:nvCxnSpPr>
        <p:spPr>
          <a:xfrm>
            <a:off x="1571625" y="4286250"/>
            <a:ext cx="1071563" cy="428625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357813" y="5643563"/>
            <a:ext cx="1643062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期刊名称</a:t>
            </a:r>
            <a:endParaRPr lang="zh-CN" altLang="en-US" b="1"/>
          </a:p>
        </p:txBody>
      </p:sp>
      <p:sp>
        <p:nvSpPr>
          <p:cNvPr id="16" name="矩形 15"/>
          <p:cNvSpPr/>
          <p:nvPr/>
        </p:nvSpPr>
        <p:spPr>
          <a:xfrm>
            <a:off x="7286625" y="5643563"/>
            <a:ext cx="1643063" cy="785812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书目</a:t>
            </a:r>
            <a:r>
              <a:rPr lang="zh-CN" altLang="en-US" b="1"/>
              <a:t>更</a:t>
            </a:r>
            <a:r>
              <a:rPr lang="zh-CN" altLang="en-US" b="1"/>
              <a:t>新日期</a:t>
            </a:r>
            <a:endParaRPr lang="zh-CN" altLang="en-US" b="1"/>
          </a:p>
        </p:txBody>
      </p:sp>
      <p:cxnSp>
        <p:nvCxnSpPr>
          <p:cNvPr id="17" name="直接连接符 16"/>
          <p:cNvCxnSpPr/>
          <p:nvPr/>
        </p:nvCxnSpPr>
        <p:spPr>
          <a:xfrm>
            <a:off x="2571750" y="4286250"/>
            <a:ext cx="1928813" cy="428625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rot="5400000">
            <a:off x="3250406" y="4607720"/>
            <a:ext cx="1285875" cy="785812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rot="5400000">
            <a:off x="5250656" y="4536282"/>
            <a:ext cx="1285875" cy="928688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 rot="5400000">
            <a:off x="6929437" y="4714876"/>
            <a:ext cx="1285875" cy="571500"/>
          </a:xfrm>
          <a:prstGeom prst="line">
            <a:avLst/>
          </a:prstGeom>
          <a:ln w="38100">
            <a:solidFill>
              <a:srgbClr val="A5102E"/>
            </a:solidFill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书目信息编辑窗口及输出格式预览窗口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24063" y="1263650"/>
            <a:ext cx="5095875" cy="3114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 b="66055"/>
          <a:stretch>
            <a:fillRect/>
          </a:stretch>
        </p:blipFill>
        <p:spPr bwMode="auto">
          <a:xfrm>
            <a:off x="2024063" y="4724400"/>
            <a:ext cx="5095875" cy="1057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目录</a:t>
            </a:r>
          </a:p>
        </p:txBody>
      </p:sp>
      <p:sp>
        <p:nvSpPr>
          <p:cNvPr id="614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en-US" altLang="zh-CN" smtClean="0"/>
              <a:t>Endnote</a:t>
            </a:r>
            <a:r>
              <a:rPr lang="zh-CN" altLang="en-US" smtClean="0"/>
              <a:t>简介</a:t>
            </a:r>
            <a:endParaRPr lang="en-US" altLang="zh-CN" smtClean="0"/>
          </a:p>
          <a:p>
            <a:r>
              <a:rPr lang="zh-CN" altLang="en-US" smtClean="0"/>
              <a:t>建立数据库</a:t>
            </a:r>
            <a:endParaRPr lang="en-US" altLang="zh-CN" smtClean="0"/>
          </a:p>
          <a:p>
            <a:r>
              <a:rPr lang="zh-CN" altLang="en-US" smtClean="0"/>
              <a:t>管理数据库</a:t>
            </a:r>
            <a:endParaRPr lang="en-US" altLang="zh-CN" smtClean="0"/>
          </a:p>
          <a:p>
            <a:r>
              <a:rPr lang="zh-CN" altLang="en-US" smtClean="0"/>
              <a:t>引文输出格式设置</a:t>
            </a:r>
            <a:endParaRPr lang="en-US" altLang="zh-CN" smtClean="0"/>
          </a:p>
          <a:p>
            <a:r>
              <a:rPr lang="zh-CN" altLang="en-US" smtClean="0"/>
              <a:t>使用数据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全文预览窗口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75" y="1428750"/>
            <a:ext cx="7786688" cy="4243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界面调整</a:t>
            </a:r>
          </a:p>
        </p:txBody>
      </p:sp>
      <p:sp>
        <p:nvSpPr>
          <p:cNvPr id="2560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为了与本课件内容同步，请按照如下方法调整程序界面，在程序主窗口右下角有一个“</a:t>
            </a:r>
            <a:r>
              <a:rPr lang="en-US" altLang="zh-CN" smtClean="0">
                <a:solidFill>
                  <a:schemeClr val="tx1"/>
                </a:solidFill>
              </a:rPr>
              <a:t>Layout</a:t>
            </a:r>
            <a:r>
              <a:rPr lang="zh-CN" altLang="en-US" smtClean="0"/>
              <a:t>”按钮，按如图所示设置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调整后界面如下一张幻灯片</a:t>
            </a:r>
            <a:endParaRPr lang="en-US" altLang="zh-CN" smtClean="0"/>
          </a:p>
          <a:p>
            <a:r>
              <a:rPr lang="zh-CN" altLang="en-US" smtClean="0"/>
              <a:t>所示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75" y="2786063"/>
            <a:ext cx="2071688" cy="349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右箭头 6"/>
          <p:cNvSpPr/>
          <p:nvPr/>
        </p:nvSpPr>
        <p:spPr>
          <a:xfrm>
            <a:off x="6000750" y="3214688"/>
            <a:ext cx="642938" cy="571500"/>
          </a:xfrm>
          <a:prstGeom prst="rightArrow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6000750" y="5143500"/>
            <a:ext cx="642938" cy="571500"/>
          </a:xfrm>
          <a:prstGeom prst="rightArrow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设置后界面</a:t>
            </a:r>
          </a:p>
        </p:txBody>
      </p:sp>
      <p:sp>
        <p:nvSpPr>
          <p:cNvPr id="2662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2662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4438"/>
            <a:ext cx="9144000" cy="5140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2765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5857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143125"/>
            <a:ext cx="9144000" cy="1428750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/>
              <a:t>建立数据库</a:t>
            </a:r>
            <a:endParaRPr lang="zh-CN" altLang="en-US" sz="6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建立数据库</a:t>
            </a: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手动输入</a:t>
            </a:r>
            <a:endParaRPr lang="en-US" altLang="zh-CN" smtClean="0"/>
          </a:p>
          <a:p>
            <a:r>
              <a:rPr lang="zh-CN" altLang="en-US" smtClean="0"/>
              <a:t>内置在线检索功能</a:t>
            </a:r>
            <a:endParaRPr lang="en-US" altLang="zh-CN" smtClean="0"/>
          </a:p>
          <a:p>
            <a:r>
              <a:rPr lang="zh-CN" altLang="en-US" smtClean="0"/>
              <a:t>通过</a:t>
            </a:r>
            <a:r>
              <a:rPr lang="en-US" altLang="zh-CN" smtClean="0"/>
              <a:t>PDF</a:t>
            </a:r>
            <a:r>
              <a:rPr lang="zh-CN" altLang="en-US" smtClean="0"/>
              <a:t>导入</a:t>
            </a:r>
            <a:endParaRPr lang="en-US" altLang="zh-CN" smtClean="0"/>
          </a:p>
          <a:p>
            <a:r>
              <a:rPr lang="zh-CN" altLang="en-US" smtClean="0"/>
              <a:t>下载题录文件（</a:t>
            </a:r>
            <a:r>
              <a:rPr lang="en-US" altLang="zh-CN" smtClean="0"/>
              <a:t>PubMed</a:t>
            </a:r>
            <a:r>
              <a:rPr lang="zh-CN" altLang="en-US" smtClean="0"/>
              <a:t>、</a:t>
            </a:r>
            <a:r>
              <a:rPr lang="en-US" altLang="zh-CN" smtClean="0"/>
              <a:t>FMJS</a:t>
            </a:r>
            <a:r>
              <a:rPr lang="zh-CN" altLang="en-US" smtClean="0"/>
              <a:t>、万方、</a:t>
            </a:r>
            <a:r>
              <a:rPr lang="en-US" altLang="zh-CN" smtClean="0"/>
              <a:t>cnki</a:t>
            </a:r>
            <a:r>
              <a:rPr lang="zh-CN" altLang="en-US" smtClean="0"/>
              <a:t>、谷歌学术等）</a:t>
            </a:r>
            <a:endParaRPr lang="en-US" altLang="zh-CN" smtClean="0"/>
          </a:p>
          <a:p>
            <a:r>
              <a:rPr lang="zh-CN" altLang="en-US" smtClean="0"/>
              <a:t>链接</a:t>
            </a:r>
            <a:r>
              <a:rPr lang="en-US" altLang="zh-CN" smtClean="0"/>
              <a:t>PDF</a:t>
            </a:r>
            <a:r>
              <a:rPr lang="zh-CN" altLang="en-US" smtClean="0"/>
              <a:t>全文</a:t>
            </a:r>
            <a:endParaRPr lang="en-US" altLang="zh-CN" smtClean="0"/>
          </a:p>
          <a:p>
            <a:r>
              <a:rPr lang="zh-CN" altLang="en-US" smtClean="0"/>
              <a:t>在线搜索下载</a:t>
            </a:r>
            <a:r>
              <a:rPr lang="en-US" altLang="zh-CN" smtClean="0"/>
              <a:t>PDF</a:t>
            </a:r>
            <a:r>
              <a:rPr lang="zh-CN" altLang="en-US" smtClean="0"/>
              <a:t>全文</a:t>
            </a:r>
            <a:endParaRPr lang="en-US" altLang="zh-CN" smtClean="0"/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手动输入书目数据</a:t>
            </a: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依次点击菜单栏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或者点击快速工具栏的新建按钮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打开新建</a:t>
            </a:r>
            <a:r>
              <a:rPr lang="en-US" altLang="zh-CN" smtClean="0"/>
              <a:t>Reference</a:t>
            </a:r>
            <a:r>
              <a:rPr lang="zh-CN" altLang="en-US" smtClean="0"/>
              <a:t>窗口，按照里面的要求填上作者，标题，期刊名登信息，然后点击关闭                 即可保存。</a:t>
            </a:r>
          </a:p>
        </p:txBody>
      </p:sp>
      <p:sp>
        <p:nvSpPr>
          <p:cNvPr id="29699" name="TextBox 5"/>
          <p:cNvSpPr txBox="1">
            <a:spLocks noChangeArrowheads="1"/>
          </p:cNvSpPr>
          <p:nvPr/>
        </p:nvSpPr>
        <p:spPr bwMode="auto">
          <a:xfrm>
            <a:off x="4643438" y="1966913"/>
            <a:ext cx="3698875" cy="461962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Calibri" pitchFamily="34" charset="0"/>
              </a:rPr>
              <a:t>References—new Reference</a:t>
            </a:r>
            <a:endParaRPr lang="zh-CN" altLang="en-US" sz="2400">
              <a:solidFill>
                <a:schemeClr val="bg1"/>
              </a:solidFill>
              <a:latin typeface="Calibri" pitchFamily="34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3143250"/>
            <a:ext cx="1106487" cy="1071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57438" y="5357813"/>
            <a:ext cx="1155700" cy="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4"/>
          <a:srcRect l="3294" t="3090" r="68704" b="90728"/>
          <a:stretch>
            <a:fillRect/>
          </a:stretch>
        </p:blipFill>
        <p:spPr bwMode="auto">
          <a:xfrm>
            <a:off x="714375" y="2000250"/>
            <a:ext cx="3643313" cy="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mtClean="0"/>
              <a:t>使用内置在线搜索功能直接添加书目数据</a:t>
            </a:r>
            <a:endParaRPr lang="zh-CN" altLang="en-US"/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点击快速工具栏上的</a:t>
            </a:r>
            <a:r>
              <a:rPr lang="en-US" altLang="zh-CN" smtClean="0">
                <a:solidFill>
                  <a:schemeClr val="tx1"/>
                </a:solidFill>
              </a:rPr>
              <a:t>Show Search Panel</a:t>
            </a:r>
            <a:r>
              <a:rPr lang="zh-CN" altLang="en-US" smtClean="0"/>
              <a:t>按钮打开在线搜索面板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29125" y="1857375"/>
            <a:ext cx="3000375" cy="1139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88" y="3214688"/>
            <a:ext cx="8429625" cy="2444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在线搜索</a:t>
            </a: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点击</a:t>
            </a:r>
            <a:r>
              <a:rPr lang="en-US" altLang="zh-CN" smtClean="0">
                <a:solidFill>
                  <a:schemeClr val="tx1"/>
                </a:solidFill>
              </a:rPr>
              <a:t>Online Search</a:t>
            </a:r>
            <a:r>
              <a:rPr lang="zh-CN" altLang="en-US" smtClean="0"/>
              <a:t>按钮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弹出在线数据库选择对话框，选择要检索的数据库，比如选择</a:t>
            </a:r>
            <a:r>
              <a:rPr lang="en-US" altLang="zh-CN" smtClean="0"/>
              <a:t>PubMed</a:t>
            </a:r>
            <a:r>
              <a:rPr lang="zh-CN" altLang="en-US" smtClean="0"/>
              <a:t>（</a:t>
            </a:r>
            <a:r>
              <a:rPr lang="en-US" altLang="zh-CN" smtClean="0"/>
              <a:t>NLM</a:t>
            </a:r>
            <a:r>
              <a:rPr lang="zh-CN" altLang="en-US" smtClean="0"/>
              <a:t>）在线数据库，即可在搜索面板中构建检索策略</a:t>
            </a:r>
            <a:endParaRPr lang="en-US" altLang="zh-CN" smtClean="0"/>
          </a:p>
          <a:p>
            <a:r>
              <a:rPr lang="zh-CN" altLang="en-US" smtClean="0"/>
              <a:t>在线搜索功能不支持中文数据库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2071688"/>
            <a:ext cx="4089400" cy="1285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在线搜索</a:t>
            </a:r>
            <a:r>
              <a:rPr lang="en-US" altLang="zh-CN" smtClean="0"/>
              <a:t>-</a:t>
            </a:r>
            <a:r>
              <a:rPr lang="zh-CN" altLang="en-US" smtClean="0"/>
              <a:t>选择在线数据库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313" y="1214438"/>
            <a:ext cx="4171950" cy="5124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在线搜索</a:t>
            </a:r>
            <a:r>
              <a:rPr lang="en-US" altLang="zh-CN" smtClean="0"/>
              <a:t>-</a:t>
            </a:r>
            <a:r>
              <a:rPr lang="zh-CN" altLang="en-US" smtClean="0"/>
              <a:t>检索策略构建和检索结果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8" y="1357313"/>
            <a:ext cx="8429625" cy="4721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717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5857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143125"/>
            <a:ext cx="9144000" cy="1428750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/>
              <a:t>Endnote</a:t>
            </a:r>
            <a:r>
              <a:rPr lang="zh-CN" altLang="en-US" sz="6600" b="1"/>
              <a:t>简介</a:t>
            </a:r>
            <a:endParaRPr lang="zh-CN" altLang="en-US" sz="6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PDF</a:t>
            </a:r>
            <a:r>
              <a:rPr lang="zh-CN" altLang="en-US" smtClean="0"/>
              <a:t>里面的书目数据</a:t>
            </a:r>
          </a:p>
        </p:txBody>
      </p:sp>
      <p:sp>
        <p:nvSpPr>
          <p:cNvPr id="3481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可单独导入单个</a:t>
            </a:r>
            <a:r>
              <a:rPr lang="en-US" altLang="zh-CN" smtClean="0"/>
              <a:t>PDF</a:t>
            </a:r>
            <a:r>
              <a:rPr lang="zh-CN" altLang="en-US" smtClean="0"/>
              <a:t>文件，也可使用文件夹导入功能批量导入</a:t>
            </a:r>
            <a:r>
              <a:rPr lang="en-US" altLang="zh-CN" smtClean="0"/>
              <a:t>PDF</a:t>
            </a:r>
            <a:r>
              <a:rPr lang="zh-CN" altLang="en-US" smtClean="0"/>
              <a:t>文件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r="65410" b="48242"/>
          <a:stretch>
            <a:fillRect/>
          </a:stretch>
        </p:blipFill>
        <p:spPr bwMode="auto">
          <a:xfrm>
            <a:off x="1357313" y="2500313"/>
            <a:ext cx="4500562" cy="37861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标注 7"/>
          <p:cNvSpPr/>
          <p:nvPr/>
        </p:nvSpPr>
        <p:spPr>
          <a:xfrm>
            <a:off x="4857750" y="3857625"/>
            <a:ext cx="2000250" cy="612775"/>
          </a:xfrm>
          <a:prstGeom prst="wedgeRectCallout">
            <a:avLst>
              <a:gd name="adj1" fmla="val -42953"/>
              <a:gd name="adj2" fmla="val 103425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导入单个</a:t>
            </a:r>
            <a:r>
              <a:rPr lang="en-US" altLang="zh-CN" b="1"/>
              <a:t>PDF</a:t>
            </a:r>
            <a:r>
              <a:rPr lang="zh-CN" altLang="en-US" b="1"/>
              <a:t>文件</a:t>
            </a:r>
            <a:endParaRPr lang="zh-CN" altLang="en-US" b="1"/>
          </a:p>
        </p:txBody>
      </p:sp>
      <p:sp>
        <p:nvSpPr>
          <p:cNvPr id="9" name="矩形标注 8"/>
          <p:cNvSpPr/>
          <p:nvPr/>
        </p:nvSpPr>
        <p:spPr>
          <a:xfrm>
            <a:off x="5857875" y="5072063"/>
            <a:ext cx="2286000" cy="785812"/>
          </a:xfrm>
          <a:prstGeom prst="wedgeRectCallout">
            <a:avLst>
              <a:gd name="adj1" fmla="val -81017"/>
              <a:gd name="adj2" fmla="val -54228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使用文件夹导入功能批量导入</a:t>
            </a:r>
            <a:r>
              <a:rPr lang="en-US" altLang="zh-CN" b="1"/>
              <a:t>PDF</a:t>
            </a:r>
            <a:r>
              <a:rPr lang="zh-CN" altLang="en-US" b="1"/>
              <a:t>文件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" y="1890713"/>
            <a:ext cx="5572125" cy="2895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PDF</a:t>
            </a:r>
            <a:r>
              <a:rPr lang="zh-CN" altLang="en-US" smtClean="0"/>
              <a:t>里面的书目数据</a:t>
            </a:r>
            <a:r>
              <a:rPr lang="en-US" altLang="zh-CN" smtClean="0"/>
              <a:t>-</a:t>
            </a:r>
            <a:r>
              <a:rPr lang="zh-CN" altLang="en-US" smtClean="0"/>
              <a:t>导入选项</a:t>
            </a:r>
          </a:p>
        </p:txBody>
      </p:sp>
      <p:sp>
        <p:nvSpPr>
          <p:cNvPr id="7" name="矩形标注 6"/>
          <p:cNvSpPr/>
          <p:nvPr/>
        </p:nvSpPr>
        <p:spPr>
          <a:xfrm>
            <a:off x="6072188" y="1819275"/>
            <a:ext cx="2000250" cy="612775"/>
          </a:xfrm>
          <a:prstGeom prst="wedgeRectCallout">
            <a:avLst>
              <a:gd name="adj1" fmla="val -75396"/>
              <a:gd name="adj2" fmla="val 74537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点击以选择</a:t>
            </a:r>
            <a:r>
              <a:rPr lang="en-US" altLang="zh-CN" b="1"/>
              <a:t>PDF</a:t>
            </a:r>
            <a:r>
              <a:rPr lang="zh-CN" altLang="en-US" b="1"/>
              <a:t>文件或文件夹</a:t>
            </a:r>
            <a:endParaRPr lang="zh-CN" altLang="en-US" b="1"/>
          </a:p>
        </p:txBody>
      </p:sp>
      <p:sp>
        <p:nvSpPr>
          <p:cNvPr id="9" name="矩形标注 8"/>
          <p:cNvSpPr/>
          <p:nvPr/>
        </p:nvSpPr>
        <p:spPr>
          <a:xfrm>
            <a:off x="6072188" y="2747963"/>
            <a:ext cx="2643187" cy="612775"/>
          </a:xfrm>
          <a:prstGeom prst="wedgeRectCallout">
            <a:avLst>
              <a:gd name="adj1" fmla="val -101940"/>
              <a:gd name="adj2" fmla="val 2317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/>
              <a:t>Import option</a:t>
            </a:r>
            <a:r>
              <a:rPr lang="zh-CN" altLang="en-US" b="1"/>
              <a:t>（导入选项</a:t>
            </a:r>
            <a:r>
              <a:rPr lang="en-US" altLang="zh-CN" b="1"/>
              <a:t>/</a:t>
            </a:r>
            <a:r>
              <a:rPr lang="zh-CN" altLang="en-US" b="1"/>
              <a:t>过滤器）要选择</a:t>
            </a:r>
            <a:r>
              <a:rPr lang="en-US" altLang="zh-CN" b="1"/>
              <a:t>PDF</a:t>
            </a:r>
            <a:endParaRPr lang="zh-CN" alt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PDF-</a:t>
            </a:r>
            <a:r>
              <a:rPr lang="zh-CN" altLang="en-US" smtClean="0"/>
              <a:t>注意事项</a:t>
            </a:r>
          </a:p>
        </p:txBody>
      </p:sp>
      <p:sp>
        <p:nvSpPr>
          <p:cNvPr id="3686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不能正确识别中文文献</a:t>
            </a:r>
            <a:endParaRPr lang="en-US" altLang="zh-CN" smtClean="0"/>
          </a:p>
          <a:p>
            <a:r>
              <a:rPr lang="zh-CN" altLang="en-US" smtClean="0"/>
              <a:t>不是所有的</a:t>
            </a:r>
            <a:r>
              <a:rPr lang="en-US" altLang="zh-CN" smtClean="0"/>
              <a:t>PDF</a:t>
            </a:r>
            <a:r>
              <a:rPr lang="zh-CN" altLang="en-US" smtClean="0"/>
              <a:t>文件都能正确导入</a:t>
            </a:r>
            <a:endParaRPr lang="en-US" altLang="zh-CN" smtClean="0"/>
          </a:p>
          <a:p>
            <a:r>
              <a:rPr lang="zh-CN" altLang="en-US" smtClean="0"/>
              <a:t>导入时需要连接网络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其原理是采用</a:t>
            </a:r>
            <a:r>
              <a:rPr lang="en-US" altLang="zh-CN" smtClean="0">
                <a:solidFill>
                  <a:schemeClr val="tx1"/>
                </a:solidFill>
              </a:rPr>
              <a:t>DOI</a:t>
            </a:r>
            <a:r>
              <a:rPr lang="zh-CN" altLang="en-US" smtClean="0">
                <a:solidFill>
                  <a:schemeClr val="tx1"/>
                </a:solidFill>
              </a:rPr>
              <a:t>*</a:t>
            </a:r>
            <a:r>
              <a:rPr lang="zh-CN" altLang="en-US" smtClean="0"/>
              <a:t>编码识别 ，没有</a:t>
            </a:r>
            <a:r>
              <a:rPr lang="en-US" altLang="zh-CN" smtClean="0"/>
              <a:t>DOI</a:t>
            </a:r>
            <a:r>
              <a:rPr lang="zh-CN" altLang="en-US" smtClean="0"/>
              <a:t>编码的文献无法正确导入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71550" y="4875213"/>
            <a:ext cx="2571750" cy="620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868" name="TextBox 6"/>
          <p:cNvSpPr txBox="1">
            <a:spLocks noChangeArrowheads="1"/>
          </p:cNvSpPr>
          <p:nvPr/>
        </p:nvSpPr>
        <p:spPr bwMode="auto">
          <a:xfrm>
            <a:off x="500063" y="5643563"/>
            <a:ext cx="48133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A5102E"/>
                </a:solidFill>
                <a:latin typeface="Calibri" pitchFamily="34" charset="0"/>
              </a:rPr>
              <a:t>*注：</a:t>
            </a:r>
            <a:r>
              <a:rPr lang="en-US" altLang="zh-CN">
                <a:solidFill>
                  <a:srgbClr val="A5102E"/>
                </a:solidFill>
                <a:latin typeface="Calibri" pitchFamily="34" charset="0"/>
              </a:rPr>
              <a:t>http://baike.baidu.com/view/1104392.htm</a:t>
            </a:r>
            <a:endParaRPr lang="zh-CN" altLang="en-US">
              <a:solidFill>
                <a:srgbClr val="A5102E"/>
              </a:solidFill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Pubmed</a:t>
            </a:r>
            <a:r>
              <a:rPr lang="zh-CN" altLang="en-US" smtClean="0"/>
              <a:t>搜索的数据</a:t>
            </a:r>
          </a:p>
        </p:txBody>
      </p:sp>
      <p:sp>
        <p:nvSpPr>
          <p:cNvPr id="3789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在</a:t>
            </a:r>
            <a:r>
              <a:rPr lang="en-US" altLang="zh-CN" smtClean="0"/>
              <a:t>PubMed</a:t>
            </a:r>
            <a:r>
              <a:rPr lang="zh-CN" altLang="en-US" smtClean="0"/>
              <a:t>上检索后，</a:t>
            </a:r>
            <a:r>
              <a:rPr lang="zh-CN" altLang="en-US" smtClean="0">
                <a:solidFill>
                  <a:schemeClr val="tx1"/>
                </a:solidFill>
              </a:rPr>
              <a:t>选中</a:t>
            </a:r>
            <a:r>
              <a:rPr lang="zh-CN" altLang="en-US" smtClean="0"/>
              <a:t>所要保存的结果（将每一条记录前面的方框内打上勾）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2500313"/>
            <a:ext cx="7154862" cy="3429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Pubmed</a:t>
            </a:r>
            <a:r>
              <a:rPr lang="zh-CN" altLang="en-US" smtClean="0"/>
              <a:t>搜索的数据</a:t>
            </a:r>
          </a:p>
        </p:txBody>
      </p:sp>
      <p:sp>
        <p:nvSpPr>
          <p:cNvPr id="3891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点击搜索结果显示页面右上角的</a:t>
            </a:r>
            <a:r>
              <a:rPr lang="en-US" altLang="zh-CN" smtClean="0">
                <a:solidFill>
                  <a:schemeClr val="tx1"/>
                </a:solidFill>
              </a:rPr>
              <a:t>Send to</a:t>
            </a:r>
            <a:r>
              <a:rPr lang="zh-CN" altLang="en-US" smtClean="0"/>
              <a:t>按钮，弹出</a:t>
            </a:r>
            <a:r>
              <a:rPr lang="en-US" altLang="zh-CN" smtClean="0">
                <a:solidFill>
                  <a:schemeClr val="tx1"/>
                </a:solidFill>
              </a:rPr>
              <a:t>Choose Destination</a:t>
            </a:r>
            <a:r>
              <a:rPr lang="zh-CN" altLang="en-US" smtClean="0"/>
              <a:t>下拉菜单，选中</a:t>
            </a:r>
            <a:r>
              <a:rPr lang="en-US" altLang="zh-CN" smtClean="0">
                <a:solidFill>
                  <a:schemeClr val="tx1"/>
                </a:solidFill>
              </a:rPr>
              <a:t>Citation Manager</a:t>
            </a:r>
            <a:r>
              <a:rPr lang="zh-CN" altLang="en-US" smtClean="0"/>
              <a:t>，然后点击</a:t>
            </a:r>
            <a:r>
              <a:rPr lang="en-US" altLang="zh-CN" smtClean="0">
                <a:solidFill>
                  <a:schemeClr val="tx1"/>
                </a:solidFill>
              </a:rPr>
              <a:t>Create File</a:t>
            </a:r>
            <a:r>
              <a:rPr lang="zh-CN" altLang="en-US" smtClean="0"/>
              <a:t>按钮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43188" y="2928938"/>
            <a:ext cx="3873500" cy="32908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直接箭头连接符 8"/>
          <p:cNvCxnSpPr/>
          <p:nvPr/>
        </p:nvCxnSpPr>
        <p:spPr>
          <a:xfrm rot="10800000" flipV="1">
            <a:off x="3071813" y="3214688"/>
            <a:ext cx="1500187" cy="1071562"/>
          </a:xfrm>
          <a:prstGeom prst="straightConnector1">
            <a:avLst/>
          </a:prstGeom>
          <a:ln w="57150">
            <a:solidFill>
              <a:srgbClr val="A5102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rot="16200000" flipH="1">
            <a:off x="2714625" y="4929188"/>
            <a:ext cx="1143000" cy="285750"/>
          </a:xfrm>
          <a:prstGeom prst="straightConnector1">
            <a:avLst/>
          </a:prstGeom>
          <a:ln w="57150">
            <a:solidFill>
              <a:srgbClr val="A5102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4071938" y="3214688"/>
            <a:ext cx="785812" cy="1587"/>
          </a:xfrm>
          <a:prstGeom prst="line">
            <a:avLst/>
          </a:prstGeom>
          <a:ln w="57150">
            <a:solidFill>
              <a:srgbClr val="A51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857500" y="4500563"/>
            <a:ext cx="1428750" cy="1587"/>
          </a:xfrm>
          <a:prstGeom prst="line">
            <a:avLst/>
          </a:prstGeom>
          <a:ln w="57150">
            <a:solidFill>
              <a:srgbClr val="A51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Pubmed</a:t>
            </a:r>
            <a:r>
              <a:rPr lang="zh-CN" altLang="en-US" smtClean="0"/>
              <a:t>搜索的数据</a:t>
            </a:r>
          </a:p>
        </p:txBody>
      </p:sp>
      <p:sp>
        <p:nvSpPr>
          <p:cNvPr id="3993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将会自动</a:t>
            </a:r>
            <a:r>
              <a:rPr lang="zh-CN" altLang="en-US" smtClean="0">
                <a:solidFill>
                  <a:schemeClr val="tx1"/>
                </a:solidFill>
              </a:rPr>
              <a:t>下载*</a:t>
            </a:r>
            <a:r>
              <a:rPr lang="zh-CN" altLang="en-US" smtClean="0"/>
              <a:t>一个名为</a:t>
            </a:r>
            <a:r>
              <a:rPr lang="en-US" altLang="zh-CN" smtClean="0">
                <a:solidFill>
                  <a:schemeClr val="tx1"/>
                </a:solidFill>
              </a:rPr>
              <a:t>file_backend.cgi</a:t>
            </a:r>
            <a:r>
              <a:rPr lang="zh-CN" altLang="en-US" smtClean="0"/>
              <a:t>的文件并自动关联</a:t>
            </a:r>
            <a:r>
              <a:rPr lang="en-US" altLang="zh-CN" smtClean="0"/>
              <a:t>Endnote</a:t>
            </a:r>
            <a:r>
              <a:rPr lang="zh-CN" altLang="en-US" smtClean="0"/>
              <a:t>程序打开，将所选中的结果导入</a:t>
            </a:r>
            <a:r>
              <a:rPr lang="en-US" altLang="zh-CN" smtClean="0"/>
              <a:t>Endnote</a:t>
            </a:r>
            <a:r>
              <a:rPr lang="zh-CN" altLang="en-US" smtClean="0"/>
              <a:t>。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3071813"/>
            <a:ext cx="8186738" cy="785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9940" name="TextBox 6"/>
          <p:cNvSpPr txBox="1">
            <a:spLocks noChangeArrowheads="1"/>
          </p:cNvSpPr>
          <p:nvPr/>
        </p:nvSpPr>
        <p:spPr bwMode="auto">
          <a:xfrm>
            <a:off x="500063" y="5429250"/>
            <a:ext cx="8215312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latin typeface="Calibri" pitchFamily="34" charset="0"/>
              </a:rPr>
              <a:t>*注：取决于您的浏览器功能，本人使用</a:t>
            </a:r>
            <a:r>
              <a:rPr lang="en-US" altLang="zh-CN" b="1">
                <a:latin typeface="Calibri" pitchFamily="34" charset="0"/>
              </a:rPr>
              <a:t>Internet explore 10.0</a:t>
            </a:r>
            <a:r>
              <a:rPr lang="zh-CN" altLang="en-US" b="1">
                <a:latin typeface="Calibri" pitchFamily="34" charset="0"/>
              </a:rPr>
              <a:t>，并且禁用迅雷</a:t>
            </a:r>
            <a:r>
              <a:rPr lang="en-US" altLang="zh-CN" b="1">
                <a:latin typeface="Calibri" pitchFamily="34" charset="0"/>
              </a:rPr>
              <a:t>/</a:t>
            </a:r>
            <a:r>
              <a:rPr lang="zh-CN" altLang="en-US" b="1">
                <a:latin typeface="Calibri" pitchFamily="34" charset="0"/>
              </a:rPr>
              <a:t>快车</a:t>
            </a:r>
            <a:r>
              <a:rPr lang="en-US" altLang="zh-CN" b="1">
                <a:latin typeface="Calibri" pitchFamily="34" charset="0"/>
              </a:rPr>
              <a:t>/</a:t>
            </a:r>
            <a:r>
              <a:rPr lang="zh-CN" altLang="en-US" b="1">
                <a:latin typeface="Calibri" pitchFamily="34" charset="0"/>
              </a:rPr>
              <a:t>旋风等下载插件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FMJS</a:t>
            </a:r>
            <a:r>
              <a:rPr lang="zh-CN" altLang="en-US" smtClean="0"/>
              <a:t>搜索的数据</a:t>
            </a:r>
          </a:p>
        </p:txBody>
      </p:sp>
      <p:sp>
        <p:nvSpPr>
          <p:cNvPr id="4096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选中需要保存的搜索结果，点击右上角的</a:t>
            </a:r>
            <a:r>
              <a:rPr lang="zh-CN" altLang="en-US" smtClean="0">
                <a:solidFill>
                  <a:schemeClr val="tx1"/>
                </a:solidFill>
              </a:rPr>
              <a:t>题录输出</a:t>
            </a:r>
            <a:r>
              <a:rPr lang="zh-CN" altLang="en-US" smtClean="0"/>
              <a:t>按钮，弹出题录输出对话框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2428875"/>
            <a:ext cx="5715000" cy="310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FMJS</a:t>
            </a:r>
            <a:r>
              <a:rPr lang="zh-CN" altLang="en-US" smtClean="0"/>
              <a:t>搜索的数据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285875"/>
            <a:ext cx="7000875" cy="4340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标注 6"/>
          <p:cNvSpPr/>
          <p:nvPr/>
        </p:nvSpPr>
        <p:spPr>
          <a:xfrm>
            <a:off x="5857875" y="3500438"/>
            <a:ext cx="3071813" cy="1681162"/>
          </a:xfrm>
          <a:prstGeom prst="wedgeRectCallout">
            <a:avLst>
              <a:gd name="adj1" fmla="val -45766"/>
              <a:gd name="adj2" fmla="val -111772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/>
              <a:t>输出格式栏选择</a:t>
            </a:r>
            <a:r>
              <a:rPr lang="en-US" altLang="zh-CN" b="1"/>
              <a:t>Medline</a:t>
            </a:r>
            <a:r>
              <a:rPr lang="zh-CN" altLang="en-US" b="1"/>
              <a:t>，其它默认，然后点击下载，会下载一个名为</a:t>
            </a:r>
            <a:r>
              <a:rPr lang="en-US" altLang="zh-CN" b="1"/>
              <a:t>2013-6-16 9~05~39_down.txt</a:t>
            </a:r>
            <a:r>
              <a:rPr lang="zh-CN" altLang="en-US" b="1"/>
              <a:t>的文件</a:t>
            </a:r>
            <a:endParaRPr lang="zh-CN" altLang="en-US" b="1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738813"/>
            <a:ext cx="914400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直接连接符 9"/>
          <p:cNvCxnSpPr/>
          <p:nvPr/>
        </p:nvCxnSpPr>
        <p:spPr>
          <a:xfrm>
            <a:off x="4000500" y="2428875"/>
            <a:ext cx="2714625" cy="1588"/>
          </a:xfrm>
          <a:prstGeom prst="line">
            <a:avLst/>
          </a:prstGeom>
          <a:ln w="57150">
            <a:solidFill>
              <a:srgbClr val="A51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FMJS</a:t>
            </a:r>
            <a:r>
              <a:rPr lang="zh-CN" altLang="en-US" smtClean="0"/>
              <a:t>搜索的数据</a:t>
            </a:r>
          </a:p>
        </p:txBody>
      </p:sp>
      <p:sp>
        <p:nvSpPr>
          <p:cNvPr id="4301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打开</a:t>
            </a:r>
            <a:r>
              <a:rPr lang="en-US" altLang="zh-CN" smtClean="0"/>
              <a:t>Endnote</a:t>
            </a:r>
            <a:r>
              <a:rPr lang="zh-CN" altLang="en-US" smtClean="0"/>
              <a:t>程序，点击快速工具栏上的</a:t>
            </a:r>
            <a:r>
              <a:rPr lang="en-US" altLang="zh-CN" smtClean="0">
                <a:solidFill>
                  <a:schemeClr val="tx1"/>
                </a:solidFill>
              </a:rPr>
              <a:t>Import</a:t>
            </a:r>
            <a:r>
              <a:rPr lang="zh-CN" altLang="en-US" smtClean="0">
                <a:solidFill>
                  <a:schemeClr val="tx1"/>
                </a:solidFill>
              </a:rPr>
              <a:t>按钮</a:t>
            </a:r>
            <a:endParaRPr lang="en-US" altLang="zh-CN" smtClean="0">
              <a:solidFill>
                <a:schemeClr val="tx1"/>
              </a:solidFill>
            </a:endParaRPr>
          </a:p>
          <a:p>
            <a:r>
              <a:rPr lang="zh-CN" altLang="en-US" smtClean="0"/>
              <a:t>弹出</a:t>
            </a:r>
            <a:r>
              <a:rPr lang="en-US" altLang="zh-CN" smtClean="0">
                <a:solidFill>
                  <a:schemeClr val="tx1"/>
                </a:solidFill>
              </a:rPr>
              <a:t>Import File</a:t>
            </a:r>
            <a:r>
              <a:rPr lang="zh-CN" altLang="en-US" smtClean="0"/>
              <a:t>对话框，点击</a:t>
            </a:r>
            <a:r>
              <a:rPr lang="en-US" altLang="zh-CN" smtClean="0">
                <a:solidFill>
                  <a:schemeClr val="tx1"/>
                </a:solidFill>
              </a:rPr>
              <a:t>choose</a:t>
            </a:r>
            <a:r>
              <a:rPr lang="zh-CN" altLang="en-US" smtClean="0"/>
              <a:t>按钮找到刚刚下载的</a:t>
            </a:r>
            <a:r>
              <a:rPr lang="en-US" altLang="zh-CN" smtClean="0">
                <a:solidFill>
                  <a:schemeClr val="tx1"/>
                </a:solidFill>
              </a:rPr>
              <a:t>2013-6-16 9~05~39_down.txt</a:t>
            </a:r>
            <a:r>
              <a:rPr lang="zh-CN" altLang="en-US" smtClean="0"/>
              <a:t>这个文件，</a:t>
            </a:r>
            <a:r>
              <a:rPr lang="en-US" altLang="zh-CN" smtClean="0"/>
              <a:t> </a:t>
            </a:r>
            <a:r>
              <a:rPr lang="en-US" altLang="zh-CN" smtClean="0">
                <a:solidFill>
                  <a:schemeClr val="tx1"/>
                </a:solidFill>
              </a:rPr>
              <a:t>Import Option</a:t>
            </a:r>
            <a:r>
              <a:rPr lang="zh-CN" altLang="en-US" smtClean="0"/>
              <a:t>选择</a:t>
            </a:r>
            <a:r>
              <a:rPr lang="en-US" altLang="zh-CN" smtClean="0">
                <a:solidFill>
                  <a:schemeClr val="tx1"/>
                </a:solidFill>
              </a:rPr>
              <a:t>MEDLINE</a:t>
            </a:r>
            <a:r>
              <a:rPr lang="zh-CN" altLang="en-US" smtClean="0">
                <a:solidFill>
                  <a:schemeClr val="tx1"/>
                </a:solidFill>
              </a:rPr>
              <a:t>（</a:t>
            </a:r>
            <a:r>
              <a:rPr lang="en-US" altLang="zh-CN" smtClean="0">
                <a:solidFill>
                  <a:schemeClr val="tx1"/>
                </a:solidFill>
              </a:rPr>
              <a:t>PC</a:t>
            </a:r>
            <a:r>
              <a:rPr lang="zh-CN" altLang="en-US" smtClean="0">
                <a:solidFill>
                  <a:schemeClr val="tx1"/>
                </a:solidFill>
              </a:rPr>
              <a:t>）</a:t>
            </a:r>
            <a:r>
              <a:rPr lang="zh-CN" altLang="en-US" smtClean="0">
                <a:solidFill>
                  <a:srgbClr val="990000"/>
                </a:solidFill>
              </a:rPr>
              <a:t>，</a:t>
            </a:r>
            <a:r>
              <a:rPr lang="zh-CN" altLang="en-US" smtClean="0"/>
              <a:t>然后点击下面的</a:t>
            </a:r>
            <a:r>
              <a:rPr lang="en-US" altLang="zh-CN" smtClean="0"/>
              <a:t>import</a:t>
            </a:r>
            <a:r>
              <a:rPr lang="zh-CN" altLang="en-US" smtClean="0"/>
              <a:t>按钮即可导入。</a:t>
            </a:r>
            <a:endParaRPr lang="en-US" altLang="zh-CN" smtClean="0"/>
          </a:p>
          <a:p>
            <a:r>
              <a:rPr lang="zh-CN" altLang="en-US" smtClean="0"/>
              <a:t>如果在</a:t>
            </a:r>
            <a:r>
              <a:rPr lang="en-US" altLang="zh-CN" smtClean="0">
                <a:solidFill>
                  <a:srgbClr val="990000"/>
                </a:solidFill>
              </a:rPr>
              <a:t>Import Option</a:t>
            </a:r>
            <a:r>
              <a:rPr lang="zh-CN" altLang="en-US" smtClean="0"/>
              <a:t>里面看不到</a:t>
            </a:r>
            <a:r>
              <a:rPr lang="en-US" altLang="zh-CN" smtClean="0"/>
              <a:t>MEDLINE</a:t>
            </a:r>
            <a:r>
              <a:rPr lang="zh-CN" altLang="en-US" smtClean="0"/>
              <a:t>（</a:t>
            </a:r>
            <a:r>
              <a:rPr lang="en-US" altLang="zh-CN" smtClean="0"/>
              <a:t>PC</a:t>
            </a:r>
            <a:r>
              <a:rPr lang="zh-CN" altLang="en-US" smtClean="0"/>
              <a:t>）这一选项，点击                     即可找到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75" y="1857375"/>
            <a:ext cx="500063" cy="4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25" y="5500688"/>
            <a:ext cx="1851025" cy="395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FMJS</a:t>
            </a:r>
            <a:r>
              <a:rPr lang="zh-CN" altLang="en-US" smtClean="0"/>
              <a:t>搜索的数据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428750"/>
            <a:ext cx="7699375" cy="4000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文献管理的发展</a:t>
            </a:r>
          </a:p>
        </p:txBody>
      </p:sp>
      <p:sp>
        <p:nvSpPr>
          <p:cNvPr id="11" name="燕尾形 10"/>
          <p:cNvSpPr/>
          <p:nvPr/>
        </p:nvSpPr>
        <p:spPr>
          <a:xfrm rot="16200000">
            <a:off x="1393031" y="1464469"/>
            <a:ext cx="1785938" cy="1428750"/>
          </a:xfrm>
          <a:prstGeom prst="chevron">
            <a:avLst/>
          </a:prstGeom>
          <a:noFill/>
          <a:ln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A5102E"/>
              </a:solidFill>
            </a:endParaRPr>
          </a:p>
        </p:txBody>
      </p:sp>
      <p:sp>
        <p:nvSpPr>
          <p:cNvPr id="12" name="燕尾形 11"/>
          <p:cNvSpPr/>
          <p:nvPr/>
        </p:nvSpPr>
        <p:spPr>
          <a:xfrm rot="16200000">
            <a:off x="1393031" y="2893219"/>
            <a:ext cx="1785938" cy="1428750"/>
          </a:xfrm>
          <a:prstGeom prst="chevron">
            <a:avLst/>
          </a:prstGeom>
          <a:noFill/>
          <a:ln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A5102E"/>
              </a:solidFill>
            </a:endParaRPr>
          </a:p>
        </p:txBody>
      </p:sp>
      <p:sp>
        <p:nvSpPr>
          <p:cNvPr id="13" name="燕尾形 12"/>
          <p:cNvSpPr/>
          <p:nvPr/>
        </p:nvSpPr>
        <p:spPr>
          <a:xfrm rot="16200000">
            <a:off x="1393031" y="4250532"/>
            <a:ext cx="1785937" cy="1428750"/>
          </a:xfrm>
          <a:prstGeom prst="chevron">
            <a:avLst/>
          </a:prstGeom>
          <a:noFill/>
          <a:ln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A5102E"/>
              </a:solidFill>
            </a:endParaRPr>
          </a:p>
        </p:txBody>
      </p:sp>
      <p:sp>
        <p:nvSpPr>
          <p:cNvPr id="8197" name="TextBox 14"/>
          <p:cNvSpPr txBox="1">
            <a:spLocks noChangeArrowheads="1"/>
          </p:cNvSpPr>
          <p:nvPr/>
        </p:nvSpPr>
        <p:spPr bwMode="auto">
          <a:xfrm>
            <a:off x="1590675" y="4702175"/>
            <a:ext cx="1338263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A5102E"/>
                </a:solidFill>
                <a:latin typeface="Calibri" pitchFamily="34" charset="0"/>
              </a:rPr>
              <a:t>卡片式管理</a:t>
            </a:r>
          </a:p>
        </p:txBody>
      </p:sp>
      <p:sp>
        <p:nvSpPr>
          <p:cNvPr id="8198" name="TextBox 15"/>
          <p:cNvSpPr txBox="1">
            <a:spLocks noChangeArrowheads="1"/>
          </p:cNvSpPr>
          <p:nvPr/>
        </p:nvSpPr>
        <p:spPr bwMode="auto">
          <a:xfrm>
            <a:off x="1571625" y="3214688"/>
            <a:ext cx="142875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A5102E"/>
                </a:solidFill>
                <a:latin typeface="Calibri" pitchFamily="34" charset="0"/>
              </a:rPr>
              <a:t>非专业化工具管理</a:t>
            </a:r>
          </a:p>
        </p:txBody>
      </p:sp>
      <p:sp>
        <p:nvSpPr>
          <p:cNvPr id="8199" name="TextBox 16"/>
          <p:cNvSpPr txBox="1">
            <a:spLocks noChangeArrowheads="1"/>
          </p:cNvSpPr>
          <p:nvPr/>
        </p:nvSpPr>
        <p:spPr bwMode="auto">
          <a:xfrm>
            <a:off x="1643063" y="1785938"/>
            <a:ext cx="135731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rgbClr val="A5102E"/>
                </a:solidFill>
                <a:latin typeface="Calibri" pitchFamily="34" charset="0"/>
              </a:rPr>
              <a:t>专业工具管理</a:t>
            </a:r>
          </a:p>
        </p:txBody>
      </p:sp>
      <p:sp>
        <p:nvSpPr>
          <p:cNvPr id="18" name="上箭头 17"/>
          <p:cNvSpPr/>
          <p:nvPr/>
        </p:nvSpPr>
        <p:spPr>
          <a:xfrm>
            <a:off x="357158" y="1357298"/>
            <a:ext cx="1071570" cy="4500594"/>
          </a:xfrm>
          <a:prstGeom prst="upArrow">
            <a:avLst/>
          </a:prstGeom>
          <a:gradFill>
            <a:gsLst>
              <a:gs pos="16000">
                <a:srgbClr val="A5102E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203" name="TextBox 18"/>
          <p:cNvSpPr txBox="1">
            <a:spLocks noChangeArrowheads="1"/>
          </p:cNvSpPr>
          <p:nvPr/>
        </p:nvSpPr>
        <p:spPr bwMode="auto">
          <a:xfrm>
            <a:off x="3071813" y="4929188"/>
            <a:ext cx="5072062" cy="646112"/>
          </a:xfrm>
          <a:prstGeom prst="rect">
            <a:avLst/>
          </a:prstGeom>
          <a:noFill/>
          <a:ln w="9525">
            <a:solidFill>
              <a:srgbClr val="A5102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A5102E"/>
                </a:solidFill>
                <a:latin typeface="Calibri" pitchFamily="34" charset="0"/>
              </a:rPr>
              <a:t>阅读纸质文献，复印、手抄或剪报，效率很低，不易管理和检索</a:t>
            </a:r>
          </a:p>
        </p:txBody>
      </p:sp>
      <p:sp>
        <p:nvSpPr>
          <p:cNvPr id="8204" name="TextBox 19"/>
          <p:cNvSpPr txBox="1">
            <a:spLocks noChangeArrowheads="1"/>
          </p:cNvSpPr>
          <p:nvPr/>
        </p:nvSpPr>
        <p:spPr bwMode="auto">
          <a:xfrm>
            <a:off x="3071813" y="3500438"/>
            <a:ext cx="5072062" cy="646112"/>
          </a:xfrm>
          <a:prstGeom prst="rect">
            <a:avLst/>
          </a:prstGeom>
          <a:noFill/>
          <a:ln w="9525">
            <a:solidFill>
              <a:srgbClr val="A5102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A5102E"/>
                </a:solidFill>
                <a:latin typeface="Calibri" pitchFamily="34" charset="0"/>
              </a:rPr>
              <a:t>阅读电子文献，用资源管理器或</a:t>
            </a:r>
            <a:r>
              <a:rPr lang="en-US" altLang="zh-CN">
                <a:solidFill>
                  <a:srgbClr val="A5102E"/>
                </a:solidFill>
                <a:latin typeface="Calibri" pitchFamily="34" charset="0"/>
              </a:rPr>
              <a:t>Excel</a:t>
            </a:r>
            <a:r>
              <a:rPr lang="zh-CN" altLang="en-US">
                <a:solidFill>
                  <a:srgbClr val="A5102E"/>
                </a:solidFill>
                <a:latin typeface="Calibri" pitchFamily="34" charset="0"/>
              </a:rPr>
              <a:t>等软件进行管理，效率较低</a:t>
            </a:r>
          </a:p>
        </p:txBody>
      </p:sp>
      <p:sp>
        <p:nvSpPr>
          <p:cNvPr id="8205" name="TextBox 20"/>
          <p:cNvSpPr txBox="1">
            <a:spLocks noChangeArrowheads="1"/>
          </p:cNvSpPr>
          <p:nvPr/>
        </p:nvSpPr>
        <p:spPr bwMode="auto">
          <a:xfrm>
            <a:off x="3071813" y="2143125"/>
            <a:ext cx="5072062" cy="646113"/>
          </a:xfrm>
          <a:prstGeom prst="rect">
            <a:avLst/>
          </a:prstGeom>
          <a:noFill/>
          <a:ln w="9525">
            <a:solidFill>
              <a:srgbClr val="A5102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A5102E"/>
                </a:solidFill>
                <a:latin typeface="Calibri" pitchFamily="34" charset="0"/>
              </a:rPr>
              <a:t>阅读电子文献，利用专业电子文献管理器管理，使用方便，功能强大，效率非常高</a:t>
            </a:r>
          </a:p>
        </p:txBody>
      </p:sp>
      <p:sp>
        <p:nvSpPr>
          <p:cNvPr id="8206" name="TextBox 21"/>
          <p:cNvSpPr txBox="1">
            <a:spLocks noChangeArrowheads="1"/>
          </p:cNvSpPr>
          <p:nvPr/>
        </p:nvSpPr>
        <p:spPr bwMode="auto">
          <a:xfrm>
            <a:off x="642938" y="1844675"/>
            <a:ext cx="442912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Calibri" pitchFamily="34" charset="0"/>
              </a:rPr>
              <a:t>效</a:t>
            </a:r>
            <a:endParaRPr lang="en-US" altLang="zh-CN" sz="2000" b="1">
              <a:solidFill>
                <a:schemeClr val="bg1"/>
              </a:solidFill>
              <a:latin typeface="Calibri" pitchFamily="34" charset="0"/>
            </a:endParaRPr>
          </a:p>
          <a:p>
            <a:endParaRPr lang="en-US" altLang="zh-CN" sz="2000" b="1">
              <a:solidFill>
                <a:schemeClr val="bg1"/>
              </a:solidFill>
              <a:latin typeface="Calibri" pitchFamily="34" charset="0"/>
            </a:endParaRPr>
          </a:p>
          <a:p>
            <a:endParaRPr lang="en-US" altLang="zh-CN" sz="2000" b="1">
              <a:solidFill>
                <a:schemeClr val="bg1"/>
              </a:solidFill>
              <a:latin typeface="Calibri" pitchFamily="34" charset="0"/>
            </a:endParaRPr>
          </a:p>
          <a:p>
            <a:endParaRPr lang="en-US" altLang="zh-CN" sz="2000" b="1">
              <a:solidFill>
                <a:schemeClr val="bg1"/>
              </a:solidFill>
              <a:latin typeface="Calibri" pitchFamily="34" charset="0"/>
            </a:endParaRPr>
          </a:p>
          <a:p>
            <a:r>
              <a:rPr lang="zh-CN" altLang="en-US" sz="2000" b="1">
                <a:solidFill>
                  <a:schemeClr val="bg1"/>
                </a:solidFill>
                <a:latin typeface="Calibri" pitchFamily="34" charset="0"/>
              </a:rPr>
              <a:t>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sciencedirect</a:t>
            </a:r>
            <a:r>
              <a:rPr lang="zh-CN" altLang="en-US" smtClean="0"/>
              <a:t>搜索的数据</a:t>
            </a:r>
          </a:p>
        </p:txBody>
      </p:sp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选中在</a:t>
            </a:r>
            <a:r>
              <a:rPr lang="en-US" altLang="zh-CN" smtClean="0">
                <a:hlinkClick r:id="rId2"/>
              </a:rPr>
              <a:t>www.sciencedirect.com</a:t>
            </a:r>
            <a:r>
              <a:rPr lang="zh-CN" altLang="en-US" smtClean="0"/>
              <a:t>上检索的结果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25" y="2071688"/>
            <a:ext cx="7153275" cy="3771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圆角矩形 8"/>
          <p:cNvSpPr/>
          <p:nvPr/>
        </p:nvSpPr>
        <p:spPr>
          <a:xfrm>
            <a:off x="3786188" y="3071813"/>
            <a:ext cx="1000125" cy="214312"/>
          </a:xfrm>
          <a:prstGeom prst="roundRect">
            <a:avLst/>
          </a:prstGeom>
          <a:noFill/>
          <a:ln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sciencedirect</a:t>
            </a:r>
            <a:r>
              <a:rPr lang="zh-CN" altLang="en-US" smtClean="0"/>
              <a:t>搜索的数据</a:t>
            </a:r>
          </a:p>
        </p:txBody>
      </p:sp>
      <p:sp>
        <p:nvSpPr>
          <p:cNvPr id="4608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点击上方的</a:t>
            </a:r>
            <a:r>
              <a:rPr lang="en-US" altLang="zh-CN" smtClean="0">
                <a:solidFill>
                  <a:schemeClr val="tx1"/>
                </a:solidFill>
              </a:rPr>
              <a:t>Export citations</a:t>
            </a:r>
            <a:r>
              <a:rPr lang="zh-CN" altLang="en-US" smtClean="0"/>
              <a:t>按钮</a:t>
            </a:r>
            <a:endParaRPr lang="en-US" altLang="zh-CN" smtClean="0"/>
          </a:p>
          <a:p>
            <a:r>
              <a:rPr lang="zh-CN" altLang="en-US" smtClean="0"/>
              <a:t>打开一个新页面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/>
          <a:srcRect l="38948" t="27327" r="47356" b="67803"/>
          <a:stretch>
            <a:fillRect/>
          </a:stretch>
        </p:blipFill>
        <p:spPr bwMode="auto">
          <a:xfrm>
            <a:off x="6500813" y="1428750"/>
            <a:ext cx="2286000" cy="428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2571750"/>
            <a:ext cx="7645400" cy="3286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直接连接符 9"/>
          <p:cNvCxnSpPr/>
          <p:nvPr/>
        </p:nvCxnSpPr>
        <p:spPr>
          <a:xfrm>
            <a:off x="2143125" y="4284663"/>
            <a:ext cx="1571625" cy="1587"/>
          </a:xfrm>
          <a:prstGeom prst="line">
            <a:avLst/>
          </a:prstGeom>
          <a:ln w="38100">
            <a:solidFill>
              <a:srgbClr val="A51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143125" y="4570413"/>
            <a:ext cx="3357563" cy="1587"/>
          </a:xfrm>
          <a:prstGeom prst="line">
            <a:avLst/>
          </a:prstGeom>
          <a:ln w="38100">
            <a:solidFill>
              <a:srgbClr val="A5102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标注 12"/>
          <p:cNvSpPr/>
          <p:nvPr/>
        </p:nvSpPr>
        <p:spPr>
          <a:xfrm>
            <a:off x="3429000" y="3214688"/>
            <a:ext cx="2571750" cy="714375"/>
          </a:xfrm>
          <a:prstGeom prst="wedgeRectCallout">
            <a:avLst>
              <a:gd name="adj1" fmla="val -39758"/>
              <a:gd name="adj2" fmla="val 81081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>
                <a:solidFill>
                  <a:schemeClr val="bg1"/>
                </a:solidFill>
              </a:rPr>
              <a:t>Content format</a:t>
            </a:r>
            <a:r>
              <a:rPr lang="zh-CN" altLang="en-US" b="1">
                <a:solidFill>
                  <a:schemeClr val="bg1"/>
                </a:solidFill>
              </a:rPr>
              <a:t>选项选中</a:t>
            </a:r>
            <a:r>
              <a:rPr lang="en-US" altLang="zh-CN" b="1">
                <a:solidFill>
                  <a:schemeClr val="bg1"/>
                </a:solidFill>
              </a:rPr>
              <a:t>Citations and Abstracts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6072188" y="4357688"/>
            <a:ext cx="2786062" cy="1071562"/>
          </a:xfrm>
          <a:prstGeom prst="wedgeRectCallout">
            <a:avLst>
              <a:gd name="adj1" fmla="val -72446"/>
              <a:gd name="adj2" fmla="val -32467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b="1">
                <a:solidFill>
                  <a:schemeClr val="bg1"/>
                </a:solidFill>
              </a:rPr>
              <a:t>Export format</a:t>
            </a:r>
            <a:r>
              <a:rPr lang="zh-CN" altLang="en-US" b="1">
                <a:solidFill>
                  <a:schemeClr val="bg1"/>
                </a:solidFill>
              </a:rPr>
              <a:t>选项选中</a:t>
            </a:r>
            <a:r>
              <a:rPr lang="da-DK" altLang="zh-CN" b="1">
                <a:solidFill>
                  <a:schemeClr val="bg1"/>
                </a:solidFill>
              </a:rPr>
              <a:t>RIS format (for Reference Manager, ProCite, EndNote) 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5" name="矩形标注 14"/>
          <p:cNvSpPr/>
          <p:nvPr/>
        </p:nvSpPr>
        <p:spPr>
          <a:xfrm>
            <a:off x="3286125" y="5500688"/>
            <a:ext cx="3714750" cy="1071562"/>
          </a:xfrm>
          <a:prstGeom prst="wedgeRectCallout">
            <a:avLst>
              <a:gd name="adj1" fmla="val -72446"/>
              <a:gd name="adj2" fmla="val -32467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>
                <a:solidFill>
                  <a:schemeClr val="bg1"/>
                </a:solidFill>
              </a:rPr>
              <a:t>然后点击</a:t>
            </a:r>
            <a:r>
              <a:rPr lang="en-US" altLang="zh-CN" b="1">
                <a:solidFill>
                  <a:schemeClr val="bg1"/>
                </a:solidFill>
              </a:rPr>
              <a:t>Export</a:t>
            </a:r>
            <a:r>
              <a:rPr lang="zh-CN" altLang="en-US" b="1">
                <a:solidFill>
                  <a:schemeClr val="bg1"/>
                </a:solidFill>
              </a:rPr>
              <a:t>按钮，会自动下载一个文件并自动关联</a:t>
            </a:r>
            <a:r>
              <a:rPr lang="en-US" altLang="zh-CN" b="1">
                <a:solidFill>
                  <a:schemeClr val="bg1"/>
                </a:solidFill>
              </a:rPr>
              <a:t>Endnote</a:t>
            </a:r>
            <a:r>
              <a:rPr lang="zh-CN" altLang="en-US" b="1">
                <a:solidFill>
                  <a:schemeClr val="bg1"/>
                </a:solidFill>
              </a:rPr>
              <a:t>程序，将数据导入</a:t>
            </a:r>
            <a:r>
              <a:rPr lang="en-US" altLang="zh-CN" b="1">
                <a:solidFill>
                  <a:schemeClr val="bg1"/>
                </a:solidFill>
              </a:rPr>
              <a:t>Endnote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导入谷歌学术搜索的数据</a:t>
            </a:r>
          </a:p>
        </p:txBody>
      </p:sp>
      <p:sp>
        <p:nvSpPr>
          <p:cNvPr id="4710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因为谷歌学术索引了几乎所有类型数据库的文献数据（中文</a:t>
            </a:r>
            <a:r>
              <a:rPr lang="en-US" altLang="zh-CN" smtClean="0"/>
              <a:t>/</a:t>
            </a:r>
            <a:r>
              <a:rPr lang="zh-CN" altLang="en-US" smtClean="0"/>
              <a:t>英文），所以几乎所有的文献书目数据都可通过谷歌学术来导入，但是每一次只能导入一条记录，不能批量导入。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导入谷歌学术搜索的数据</a:t>
            </a:r>
            <a:r>
              <a:rPr lang="en-US" altLang="zh-CN" smtClean="0"/>
              <a:t>-</a:t>
            </a:r>
            <a:r>
              <a:rPr lang="zh-CN" altLang="en-US" smtClean="0"/>
              <a:t>先设置</a:t>
            </a:r>
          </a:p>
        </p:txBody>
      </p:sp>
      <p:sp>
        <p:nvSpPr>
          <p:cNvPr id="4813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点击谷歌学术搜索主页上的设置按钮</a:t>
            </a:r>
            <a:endParaRPr lang="en-US" altLang="zh-CN" smtClean="0"/>
          </a:p>
          <a:p>
            <a:endParaRPr lang="zh-CN" altLang="en-US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72375" y="1357313"/>
            <a:ext cx="1014413" cy="465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500" y="1928813"/>
            <a:ext cx="5629275" cy="4429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2428875" y="5357813"/>
            <a:ext cx="2286000" cy="1000125"/>
          </a:xfrm>
          <a:prstGeom prst="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5000625" y="5357813"/>
            <a:ext cx="3286125" cy="928687"/>
          </a:xfrm>
          <a:prstGeom prst="wedgeRectCallout">
            <a:avLst>
              <a:gd name="adj1" fmla="val -61465"/>
              <a:gd name="adj2" fmla="val -33340"/>
            </a:avLst>
          </a:prstGeom>
          <a:solidFill>
            <a:srgbClr val="A5102E"/>
          </a:solidFill>
          <a:ln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/>
              <a:t>在这里设置参考文献的导入链接，该链接会显示在搜索结果下面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导入谷歌学术搜索的数据</a:t>
            </a:r>
            <a:r>
              <a:rPr lang="en-US" altLang="zh-CN" smtClean="0"/>
              <a:t>-</a:t>
            </a:r>
            <a:r>
              <a:rPr lang="zh-CN" altLang="en-US" smtClean="0"/>
              <a:t>先设置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357313"/>
            <a:ext cx="3605213" cy="185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29125" y="1428750"/>
            <a:ext cx="3929063" cy="3602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642938" y="2571750"/>
            <a:ext cx="3500437" cy="571500"/>
          </a:xfrm>
          <a:prstGeom prst="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500563" y="2714625"/>
            <a:ext cx="3643312" cy="2143125"/>
          </a:xfrm>
          <a:prstGeom prst="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3286125" y="2786063"/>
            <a:ext cx="1285875" cy="142875"/>
          </a:xfrm>
          <a:prstGeom prst="straightConnector1">
            <a:avLst/>
          </a:prstGeom>
          <a:ln w="76200">
            <a:solidFill>
              <a:srgbClr val="A5102E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000375" y="2643188"/>
            <a:ext cx="357188" cy="428625"/>
          </a:xfrm>
          <a:prstGeom prst="rect">
            <a:avLst/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072188" y="3286125"/>
            <a:ext cx="1143000" cy="428625"/>
          </a:xfrm>
          <a:prstGeom prst="rect">
            <a:avLst/>
          </a:prstGeom>
          <a:solidFill>
            <a:srgbClr val="FFFF00">
              <a:alpha val="5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标注 12"/>
          <p:cNvSpPr/>
          <p:nvPr/>
        </p:nvSpPr>
        <p:spPr>
          <a:xfrm>
            <a:off x="714375" y="3429000"/>
            <a:ext cx="3214688" cy="1928813"/>
          </a:xfrm>
          <a:prstGeom prst="wedgeRectCallout">
            <a:avLst>
              <a:gd name="adj1" fmla="val 26621"/>
              <a:gd name="adj2" fmla="val -72412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/>
              <a:t>选择显示导入后，点击这个三角形按钮，会出现选择显示哪一种文献管理软件的导入链接下拉菜单，如右图。</a:t>
            </a:r>
            <a:endParaRPr lang="en-US" altLang="zh-CN"/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/>
              <a:t>设置后，点击页面右下角的“保存”按钮才能生效</a:t>
            </a:r>
            <a:endParaRPr lang="zh-CN" altLang="en-US"/>
          </a:p>
        </p:txBody>
      </p:sp>
      <p:sp>
        <p:nvSpPr>
          <p:cNvPr id="14" name="矩形标注 13"/>
          <p:cNvSpPr/>
          <p:nvPr/>
        </p:nvSpPr>
        <p:spPr>
          <a:xfrm>
            <a:off x="6858000" y="4143375"/>
            <a:ext cx="2000250" cy="571500"/>
          </a:xfrm>
          <a:prstGeom prst="wedgeRectCallout">
            <a:avLst>
              <a:gd name="adj1" fmla="val -49323"/>
              <a:gd name="adj2" fmla="val -132149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/>
              <a:t>选择</a:t>
            </a:r>
            <a:r>
              <a:rPr lang="en-US" altLang="zh-CN"/>
              <a:t>Endnote</a:t>
            </a:r>
            <a:r>
              <a:rPr lang="zh-CN" altLang="en-US"/>
              <a:t>，然后保存设置页面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导入谷歌学术搜索的数据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285875"/>
            <a:ext cx="8539162" cy="2428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4572000" y="3214688"/>
            <a:ext cx="1357313" cy="428625"/>
          </a:xfrm>
          <a:prstGeom prst="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燕尾形箭头 7"/>
          <p:cNvSpPr/>
          <p:nvPr/>
        </p:nvSpPr>
        <p:spPr>
          <a:xfrm rot="5172397">
            <a:off x="4526756" y="1851820"/>
            <a:ext cx="1527175" cy="1338262"/>
          </a:xfrm>
          <a:prstGeom prst="notchedRightArrow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1071563" y="3857625"/>
            <a:ext cx="5643562" cy="1571625"/>
          </a:xfrm>
          <a:prstGeom prst="wedgeRectCallout">
            <a:avLst>
              <a:gd name="adj1" fmla="val 26621"/>
              <a:gd name="adj2" fmla="val -72412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/>
              <a:t>设置后，在每一条结果的右下角有一个“导入</a:t>
            </a:r>
            <a:r>
              <a:rPr lang="en-US" altLang="zh-CN"/>
              <a:t>Endnote</a:t>
            </a:r>
            <a:r>
              <a:rPr lang="zh-CN" altLang="en-US"/>
              <a:t>”的链接，点击此链接可下载一个后缀名为“*</a:t>
            </a:r>
            <a:r>
              <a:rPr lang="en-US" altLang="zh-CN"/>
              <a:t>.enw</a:t>
            </a:r>
            <a:r>
              <a:rPr lang="zh-CN" altLang="en-US"/>
              <a:t>”的文件（如下图所示），下载后直接打开改文件即可将此条结果的书录信息倒入到</a:t>
            </a:r>
            <a:r>
              <a:rPr lang="en-US" altLang="zh-CN"/>
              <a:t>Endnote</a:t>
            </a:r>
            <a:r>
              <a:rPr lang="zh-CN" altLang="en-US"/>
              <a:t>文献管理软件中，但前提是您已经安装了</a:t>
            </a:r>
            <a:r>
              <a:rPr lang="en-US" altLang="zh-CN"/>
              <a:t>Endnote</a:t>
            </a:r>
            <a:r>
              <a:rPr lang="zh-CN" altLang="en-US"/>
              <a:t>文献管理软件。</a:t>
            </a:r>
            <a:endParaRPr lang="zh-CN" altLang="en-US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5489575"/>
            <a:ext cx="9144000" cy="582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cnki</a:t>
            </a:r>
            <a:r>
              <a:rPr lang="zh-CN" altLang="en-US" smtClean="0"/>
              <a:t>搜索的数据</a:t>
            </a:r>
          </a:p>
        </p:txBody>
      </p:sp>
      <p:sp>
        <p:nvSpPr>
          <p:cNvPr id="5120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在</a:t>
            </a:r>
            <a:r>
              <a:rPr lang="en-US" altLang="zh-CN" smtClean="0"/>
              <a:t>cnki</a:t>
            </a:r>
            <a:r>
              <a:rPr lang="zh-CN" altLang="en-US" smtClean="0"/>
              <a:t>的搜索结果页面，选中需要保存的结果，在左上角点击                          按钮，打开文献管理中心页面</a:t>
            </a:r>
          </a:p>
        </p:txBody>
      </p:sp>
      <p:pic>
        <p:nvPicPr>
          <p:cNvPr id="51203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50" y="1857375"/>
            <a:ext cx="2143125" cy="53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88" y="2928938"/>
            <a:ext cx="6689725" cy="2928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857375" y="3286125"/>
            <a:ext cx="1357313" cy="428625"/>
          </a:xfrm>
          <a:prstGeom prst="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cnki</a:t>
            </a:r>
            <a:r>
              <a:rPr lang="zh-CN" altLang="en-US" smtClean="0"/>
              <a:t>搜索的数据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500188"/>
            <a:ext cx="7761287" cy="3357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571500" y="3071813"/>
            <a:ext cx="500063" cy="1643062"/>
          </a:xfrm>
          <a:prstGeom prst="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标注 7"/>
          <p:cNvSpPr/>
          <p:nvPr/>
        </p:nvSpPr>
        <p:spPr>
          <a:xfrm>
            <a:off x="642938" y="4929188"/>
            <a:ext cx="3357562" cy="1143000"/>
          </a:xfrm>
          <a:prstGeom prst="wedgeRectCallout">
            <a:avLst>
              <a:gd name="adj1" fmla="val -36754"/>
              <a:gd name="adj2" fmla="val -103380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/>
              <a:t>再次选中需要导出的数据条目，然后点击“导出</a:t>
            </a:r>
            <a:r>
              <a:rPr lang="en-US" altLang="zh-CN"/>
              <a:t>/</a:t>
            </a:r>
            <a:r>
              <a:rPr lang="zh-CN" altLang="en-US"/>
              <a:t>参考文献”按钮，打开“</a:t>
            </a:r>
            <a:r>
              <a:rPr lang="zh-CN" altLang="en-US" b="1"/>
              <a:t>文献管理中心</a:t>
            </a:r>
            <a:r>
              <a:rPr lang="en-US" altLang="zh-CN" b="1"/>
              <a:t>-</a:t>
            </a:r>
            <a:r>
              <a:rPr lang="zh-CN" altLang="en-US" b="1"/>
              <a:t>文献输出</a:t>
            </a:r>
            <a:r>
              <a:rPr lang="zh-CN" altLang="en-US"/>
              <a:t>”页面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14500" y="2357438"/>
            <a:ext cx="1428750" cy="500062"/>
          </a:xfrm>
          <a:prstGeom prst="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928688" y="3429000"/>
            <a:ext cx="500062" cy="500063"/>
          </a:xfrm>
          <a:prstGeom prst="ellipse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357438" y="2714625"/>
            <a:ext cx="500062" cy="50006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/>
              <a:t>2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10" idx="7"/>
            <a:endCxn id="11" idx="2"/>
          </p:cNvCxnSpPr>
          <p:nvPr/>
        </p:nvCxnSpPr>
        <p:spPr>
          <a:xfrm rot="5400000" flipH="1" flipV="1">
            <a:off x="1587501" y="2732087"/>
            <a:ext cx="538162" cy="1001713"/>
          </a:xfrm>
          <a:prstGeom prst="straightConnector1">
            <a:avLst/>
          </a:prstGeom>
          <a:ln w="57150">
            <a:solidFill>
              <a:srgbClr val="A5102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cnki</a:t>
            </a:r>
            <a:r>
              <a:rPr lang="zh-CN" altLang="en-US" smtClean="0"/>
              <a:t>搜索的数据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50" y="1252538"/>
            <a:ext cx="8572500" cy="496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500063" y="4786313"/>
            <a:ext cx="2143125" cy="500062"/>
          </a:xfrm>
          <a:prstGeom prst="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429250" y="1857375"/>
            <a:ext cx="714375" cy="428625"/>
          </a:xfrm>
          <a:prstGeom prst="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2071688" y="4357688"/>
            <a:ext cx="500062" cy="500062"/>
          </a:xfrm>
          <a:prstGeom prst="ellipse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/>
              <a:t>1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000625" y="2071688"/>
            <a:ext cx="500063" cy="50006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/>
              <a:t>2</a:t>
            </a:r>
            <a:endParaRPr lang="zh-CN" altLang="en-US"/>
          </a:p>
        </p:txBody>
      </p:sp>
      <p:sp>
        <p:nvSpPr>
          <p:cNvPr id="11" name="矩形标注 10"/>
          <p:cNvSpPr/>
          <p:nvPr/>
        </p:nvSpPr>
        <p:spPr>
          <a:xfrm>
            <a:off x="4500563" y="4857750"/>
            <a:ext cx="4357687" cy="1214438"/>
          </a:xfrm>
          <a:prstGeom prst="wedgeRectCallout">
            <a:avLst>
              <a:gd name="adj1" fmla="val -119673"/>
              <a:gd name="adj2" fmla="val -35373"/>
            </a:avLst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/>
              <a:t>点击页面左侧下方的</a:t>
            </a:r>
            <a:r>
              <a:rPr lang="en-US" altLang="zh-CN"/>
              <a:t>Endnote</a:t>
            </a:r>
            <a:r>
              <a:rPr lang="zh-CN" altLang="en-US"/>
              <a:t>按钮之后，点击正上方的“导出”按钮，会下载一个名为“</a:t>
            </a:r>
            <a:r>
              <a:rPr lang="en-US" altLang="zh-CN"/>
              <a:t>CNKI-635069821414687500.txt</a:t>
            </a:r>
            <a:r>
              <a:rPr lang="zh-CN" altLang="en-US"/>
              <a:t>”的文件，将此文件保存</a:t>
            </a:r>
            <a:endParaRPr lang="zh-CN" altLang="en-US"/>
          </a:p>
        </p:txBody>
      </p:sp>
      <p:cxnSp>
        <p:nvCxnSpPr>
          <p:cNvPr id="13" name="直接箭头连接符 12"/>
          <p:cNvCxnSpPr>
            <a:stCxn id="9" idx="7"/>
            <a:endCxn id="10" idx="3"/>
          </p:cNvCxnSpPr>
          <p:nvPr/>
        </p:nvCxnSpPr>
        <p:spPr>
          <a:xfrm rot="5400000" flipH="1" flipV="1">
            <a:off x="2820194" y="2177256"/>
            <a:ext cx="1931988" cy="2574925"/>
          </a:xfrm>
          <a:prstGeom prst="straightConnector1">
            <a:avLst/>
          </a:prstGeom>
          <a:ln w="76200">
            <a:solidFill>
              <a:srgbClr val="A5102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cnki</a:t>
            </a:r>
            <a:r>
              <a:rPr lang="zh-CN" altLang="en-US" smtClean="0"/>
              <a:t>搜索的数据</a:t>
            </a:r>
          </a:p>
        </p:txBody>
      </p:sp>
      <p:sp>
        <p:nvSpPr>
          <p:cNvPr id="5427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打开</a:t>
            </a:r>
            <a:r>
              <a:rPr lang="en-US" altLang="zh-CN" smtClean="0"/>
              <a:t>Endnote</a:t>
            </a:r>
            <a:r>
              <a:rPr lang="zh-CN" altLang="en-US" smtClean="0"/>
              <a:t>程序，点击快速工具栏上的</a:t>
            </a:r>
            <a:r>
              <a:rPr lang="en-US" altLang="zh-CN" smtClean="0"/>
              <a:t>Import</a:t>
            </a:r>
            <a:r>
              <a:rPr lang="zh-CN" altLang="en-US" smtClean="0"/>
              <a:t>按钮</a:t>
            </a:r>
            <a:endParaRPr lang="en-US" altLang="zh-CN" smtClean="0"/>
          </a:p>
          <a:p>
            <a:r>
              <a:rPr lang="zh-CN" altLang="en-US" smtClean="0"/>
              <a:t>弹出</a:t>
            </a:r>
            <a:r>
              <a:rPr lang="en-US" altLang="zh-CN" smtClean="0"/>
              <a:t>Import File</a:t>
            </a:r>
            <a:r>
              <a:rPr lang="zh-CN" altLang="en-US" smtClean="0"/>
              <a:t>对话框，点击</a:t>
            </a:r>
            <a:r>
              <a:rPr lang="en-US" altLang="zh-CN" smtClean="0"/>
              <a:t>choose</a:t>
            </a:r>
            <a:r>
              <a:rPr lang="zh-CN" altLang="en-US" smtClean="0"/>
              <a:t>按钮找到刚刚下载的</a:t>
            </a:r>
            <a:r>
              <a:rPr lang="en-US" altLang="zh-CN" smtClean="0"/>
              <a:t>CNKI-635069821414687500.txt</a:t>
            </a:r>
            <a:r>
              <a:rPr lang="zh-CN" altLang="en-US" smtClean="0"/>
              <a:t>这个文件，</a:t>
            </a:r>
            <a:r>
              <a:rPr lang="en-US" altLang="zh-CN" smtClean="0"/>
              <a:t> Import Option</a:t>
            </a:r>
            <a:r>
              <a:rPr lang="zh-CN" altLang="en-US" smtClean="0"/>
              <a:t>选择</a:t>
            </a:r>
            <a:r>
              <a:rPr lang="en-US" altLang="zh-CN" smtClean="0"/>
              <a:t>Endnote import</a:t>
            </a:r>
            <a:r>
              <a:rPr lang="zh-CN" altLang="en-US" smtClean="0"/>
              <a:t>，然后点击下面的</a:t>
            </a:r>
            <a:r>
              <a:rPr lang="en-US" altLang="zh-CN" smtClean="0"/>
              <a:t>import</a:t>
            </a:r>
            <a:r>
              <a:rPr lang="zh-CN" altLang="en-US" smtClean="0"/>
              <a:t>按钮即可导入。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75" y="1857375"/>
            <a:ext cx="500063" cy="4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梯形 20"/>
          <p:cNvSpPr/>
          <p:nvPr/>
        </p:nvSpPr>
        <p:spPr>
          <a:xfrm rot="5400000">
            <a:off x="2143108" y="1357298"/>
            <a:ext cx="2643206" cy="5500726"/>
          </a:xfrm>
          <a:prstGeom prst="trapezoid">
            <a:avLst>
              <a:gd name="adj" fmla="val 36159"/>
            </a:avLst>
          </a:prstGeom>
          <a:gradFill>
            <a:gsLst>
              <a:gs pos="16000">
                <a:srgbClr val="A5102E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等腰三角形 21"/>
          <p:cNvSpPr/>
          <p:nvPr/>
        </p:nvSpPr>
        <p:spPr>
          <a:xfrm rot="5400000">
            <a:off x="5893593" y="3250407"/>
            <a:ext cx="2214563" cy="1714500"/>
          </a:xfrm>
          <a:prstGeom prst="triangle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22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Endnote</a:t>
            </a:r>
            <a:r>
              <a:rPr lang="zh-CN" altLang="en-US" smtClean="0"/>
              <a:t>工作流程</a:t>
            </a:r>
          </a:p>
        </p:txBody>
      </p:sp>
      <p:sp>
        <p:nvSpPr>
          <p:cNvPr id="9222" name="TextBox 5"/>
          <p:cNvSpPr txBox="1">
            <a:spLocks noChangeArrowheads="1"/>
          </p:cNvSpPr>
          <p:nvPr/>
        </p:nvSpPr>
        <p:spPr bwMode="auto">
          <a:xfrm>
            <a:off x="785813" y="2428875"/>
            <a:ext cx="1428750" cy="369888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Ovid</a:t>
            </a:r>
            <a:endParaRPr lang="zh-CN" altLang="en-US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223" name="TextBox 6"/>
          <p:cNvSpPr txBox="1">
            <a:spLocks noChangeArrowheads="1"/>
          </p:cNvSpPr>
          <p:nvPr/>
        </p:nvSpPr>
        <p:spPr bwMode="auto">
          <a:xfrm>
            <a:off x="785813" y="2844800"/>
            <a:ext cx="1428750" cy="369888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PubMed</a:t>
            </a:r>
            <a:endParaRPr lang="zh-CN" altLang="en-US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224" name="TextBox 7"/>
          <p:cNvSpPr txBox="1">
            <a:spLocks noChangeArrowheads="1"/>
          </p:cNvSpPr>
          <p:nvPr/>
        </p:nvSpPr>
        <p:spPr bwMode="auto">
          <a:xfrm>
            <a:off x="785813" y="4130675"/>
            <a:ext cx="1428750" cy="369888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FMJS</a:t>
            </a:r>
            <a:endParaRPr lang="zh-CN" altLang="en-US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225" name="TextBox 8"/>
          <p:cNvSpPr txBox="1">
            <a:spLocks noChangeArrowheads="1"/>
          </p:cNvSpPr>
          <p:nvPr/>
        </p:nvSpPr>
        <p:spPr bwMode="auto">
          <a:xfrm>
            <a:off x="785813" y="4559300"/>
            <a:ext cx="1428750" cy="369888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重庆维普</a:t>
            </a:r>
          </a:p>
        </p:txBody>
      </p:sp>
      <p:sp>
        <p:nvSpPr>
          <p:cNvPr id="9226" name="TextBox 9"/>
          <p:cNvSpPr txBox="1">
            <a:spLocks noChangeArrowheads="1"/>
          </p:cNvSpPr>
          <p:nvPr/>
        </p:nvSpPr>
        <p:spPr bwMode="auto">
          <a:xfrm>
            <a:off x="785813" y="4987925"/>
            <a:ext cx="1428750" cy="369888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万方数据</a:t>
            </a:r>
          </a:p>
        </p:txBody>
      </p:sp>
      <p:sp>
        <p:nvSpPr>
          <p:cNvPr id="9227" name="TextBox 10"/>
          <p:cNvSpPr txBox="1">
            <a:spLocks noChangeArrowheads="1"/>
          </p:cNvSpPr>
          <p:nvPr/>
        </p:nvSpPr>
        <p:spPr bwMode="auto">
          <a:xfrm>
            <a:off x="785813" y="5416550"/>
            <a:ext cx="1428750" cy="369888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zh-CN" altLang="en-US">
                <a:solidFill>
                  <a:schemeClr val="bg1"/>
                </a:solidFill>
                <a:latin typeface="Calibri" pitchFamily="34" charset="0"/>
              </a:rPr>
              <a:t>中国知网</a:t>
            </a:r>
          </a:p>
        </p:txBody>
      </p:sp>
      <p:sp>
        <p:nvSpPr>
          <p:cNvPr id="9228" name="TextBox 11"/>
          <p:cNvSpPr txBox="1">
            <a:spLocks noChangeArrowheads="1"/>
          </p:cNvSpPr>
          <p:nvPr/>
        </p:nvSpPr>
        <p:spPr bwMode="auto">
          <a:xfrm>
            <a:off x="785813" y="3273425"/>
            <a:ext cx="1428750" cy="369888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sciencedirect</a:t>
            </a:r>
            <a:endParaRPr lang="zh-CN" altLang="en-US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229" name="TextBox 12"/>
          <p:cNvSpPr txBox="1">
            <a:spLocks noChangeArrowheads="1"/>
          </p:cNvSpPr>
          <p:nvPr/>
        </p:nvSpPr>
        <p:spPr bwMode="auto">
          <a:xfrm>
            <a:off x="785813" y="3702050"/>
            <a:ext cx="1428750" cy="369888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altLang="zh-CN">
                <a:solidFill>
                  <a:schemeClr val="bg1"/>
                </a:solidFill>
                <a:latin typeface="Calibri" pitchFamily="34" charset="0"/>
              </a:rPr>
              <a:t>Springer</a:t>
            </a:r>
            <a:endParaRPr lang="zh-CN" altLang="en-US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9230" name="TextBox 14"/>
          <p:cNvSpPr txBox="1">
            <a:spLocks noChangeArrowheads="1"/>
          </p:cNvSpPr>
          <p:nvPr/>
        </p:nvSpPr>
        <p:spPr bwMode="auto">
          <a:xfrm>
            <a:off x="2786063" y="3178175"/>
            <a:ext cx="677862" cy="1893888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 vert="eaVert" wrap="none">
            <a:sp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latin typeface="Calibri" pitchFamily="34" charset="0"/>
              </a:rPr>
              <a:t>F  I  l  t  e  r</a:t>
            </a:r>
            <a:endParaRPr lang="zh-CN" altLang="en-US" sz="32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286250" y="2643188"/>
            <a:ext cx="1643063" cy="1071562"/>
          </a:xfrm>
          <a:prstGeom prst="round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Library 1</a:t>
            </a:r>
            <a:endParaRPr lang="zh-CN" altLang="en-US" sz="2800" b="1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15188" y="3429000"/>
            <a:ext cx="1643062" cy="132873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>
                <a:solidFill>
                  <a:srgbClr val="A5102E"/>
                </a:solidFill>
                <a:latin typeface="+mn-lt"/>
                <a:ea typeface="+mn-ea"/>
              </a:rPr>
              <a:t>管理分析</a:t>
            </a:r>
            <a:endParaRPr lang="en-US" altLang="zh-CN" sz="2400" b="1">
              <a:solidFill>
                <a:srgbClr val="A5102E"/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400" b="1">
              <a:solidFill>
                <a:srgbClr val="A5102E"/>
              </a:solidFill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>
                <a:solidFill>
                  <a:srgbClr val="A5102E"/>
                </a:solidFill>
                <a:latin typeface="+mn-lt"/>
                <a:ea typeface="+mn-ea"/>
              </a:rPr>
              <a:t>引文编辑</a:t>
            </a:r>
            <a:endParaRPr lang="zh-CN" altLang="en-US" sz="2400" b="1">
              <a:solidFill>
                <a:srgbClr val="A5102E"/>
              </a:solidFill>
              <a:latin typeface="+mn-lt"/>
              <a:ea typeface="+mn-ea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714375" y="1428750"/>
            <a:ext cx="1500188" cy="64293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>
                <a:solidFill>
                  <a:schemeClr val="bg1"/>
                </a:solidFill>
              </a:rPr>
              <a:t>数据采集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2786063" y="1428750"/>
            <a:ext cx="1500187" cy="64293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>
                <a:solidFill>
                  <a:schemeClr val="bg1"/>
                </a:solidFill>
              </a:rPr>
              <a:t>建立数据库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4429125" y="1428750"/>
            <a:ext cx="1500188" cy="64293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>
                <a:solidFill>
                  <a:schemeClr val="bg1"/>
                </a:solidFill>
              </a:rPr>
              <a:t>管理数据库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286625" y="1428750"/>
            <a:ext cx="1500188" cy="64293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>
                <a:solidFill>
                  <a:schemeClr val="bg1"/>
                </a:solidFill>
              </a:rPr>
              <a:t>使用数据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86250" y="4500563"/>
            <a:ext cx="1643063" cy="1071562"/>
          </a:xfrm>
          <a:prstGeom prst="round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>
                <a:solidFill>
                  <a:schemeClr val="bg1"/>
                </a:solidFill>
              </a:rPr>
              <a:t>Library 2</a:t>
            </a:r>
            <a:endParaRPr lang="zh-CN" altLang="en-US" sz="28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</a:t>
            </a:r>
            <a:r>
              <a:rPr lang="en-US" altLang="zh-CN" smtClean="0"/>
              <a:t>cnki</a:t>
            </a:r>
            <a:r>
              <a:rPr lang="zh-CN" altLang="en-US" smtClean="0"/>
              <a:t>搜索的数据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3" y="1571625"/>
            <a:ext cx="7715250" cy="4008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导入万方搜索的数据</a:t>
            </a:r>
          </a:p>
        </p:txBody>
      </p:sp>
      <p:sp>
        <p:nvSpPr>
          <p:cNvPr id="5632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z="2800" smtClean="0"/>
              <a:t>万方数据网</a:t>
            </a:r>
            <a:r>
              <a:rPr lang="en-US" altLang="zh-CN" sz="2800" smtClean="0"/>
              <a:t>http://www.wanfangdata.com.cn/</a:t>
            </a:r>
            <a:r>
              <a:rPr lang="zh-CN" altLang="en-US" sz="2800" smtClean="0"/>
              <a:t>不提供批量导出数据的功能，万方医学网</a:t>
            </a:r>
            <a:r>
              <a:rPr lang="en-US" altLang="zh-CN" sz="2800" smtClean="0"/>
              <a:t>http://med.wanfangdata.com.cn</a:t>
            </a:r>
            <a:r>
              <a:rPr lang="zh-CN" altLang="en-US" sz="2800" smtClean="0"/>
              <a:t>搜索结果提供批量数据导出功能，下面以万方医学网为例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29063"/>
            <a:ext cx="9144000" cy="1576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导入万方搜索的数据</a:t>
            </a:r>
          </a:p>
        </p:txBody>
      </p:sp>
      <p:sp>
        <p:nvSpPr>
          <p:cNvPr id="5734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选中需要导出的结果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2000250"/>
            <a:ext cx="7286625" cy="3838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导入万方搜索的数据</a:t>
            </a:r>
          </a:p>
        </p:txBody>
      </p:sp>
      <p:sp>
        <p:nvSpPr>
          <p:cNvPr id="5837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点击右上角“导出格式”内的“</a:t>
            </a:r>
            <a:r>
              <a:rPr lang="en-US" altLang="zh-CN" smtClean="0"/>
              <a:t>Endnote</a:t>
            </a:r>
            <a:r>
              <a:rPr lang="zh-CN" altLang="en-US" smtClean="0"/>
              <a:t>”按钮</a:t>
            </a:r>
            <a:endParaRPr lang="en-US" altLang="zh-CN" smtClean="0"/>
          </a:p>
          <a:p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下载一个名为“万方数据</a:t>
            </a:r>
            <a:r>
              <a:rPr lang="en-US" altLang="zh-CN" smtClean="0"/>
              <a:t>2013-06-16.txt</a:t>
            </a:r>
            <a:r>
              <a:rPr lang="zh-CN" altLang="en-US" smtClean="0"/>
              <a:t>”的文件，保存。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46120" t="25390" r="31369" b="70704"/>
          <a:stretch>
            <a:fillRect/>
          </a:stretch>
        </p:blipFill>
        <p:spPr bwMode="auto">
          <a:xfrm>
            <a:off x="571500" y="2500313"/>
            <a:ext cx="8054975" cy="7858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导入万方搜索的数据</a:t>
            </a:r>
          </a:p>
        </p:txBody>
      </p:sp>
      <p:sp>
        <p:nvSpPr>
          <p:cNvPr id="5939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打开</a:t>
            </a:r>
            <a:r>
              <a:rPr lang="en-US" altLang="zh-CN" smtClean="0"/>
              <a:t>Endnote</a:t>
            </a:r>
            <a:r>
              <a:rPr lang="zh-CN" altLang="en-US" smtClean="0"/>
              <a:t>程序，点击快速工具栏上的</a:t>
            </a:r>
            <a:r>
              <a:rPr lang="en-US" altLang="zh-CN" smtClean="0"/>
              <a:t>Import</a:t>
            </a:r>
            <a:r>
              <a:rPr lang="zh-CN" altLang="en-US" smtClean="0"/>
              <a:t>按钮</a:t>
            </a:r>
          </a:p>
          <a:p>
            <a:r>
              <a:rPr lang="zh-CN" altLang="en-US" smtClean="0"/>
              <a:t>弹出</a:t>
            </a:r>
            <a:r>
              <a:rPr lang="en-US" altLang="zh-CN" smtClean="0"/>
              <a:t>Import File</a:t>
            </a:r>
            <a:r>
              <a:rPr lang="zh-CN" altLang="en-US" smtClean="0"/>
              <a:t>对话框，点击</a:t>
            </a:r>
            <a:r>
              <a:rPr lang="en-US" altLang="zh-CN" smtClean="0"/>
              <a:t>choose</a:t>
            </a:r>
            <a:r>
              <a:rPr lang="zh-CN" altLang="en-US" smtClean="0"/>
              <a:t>按钮找到刚刚下载的“万方数据</a:t>
            </a:r>
            <a:r>
              <a:rPr lang="en-US" altLang="zh-CN" smtClean="0"/>
              <a:t>2013-06-16.txt</a:t>
            </a:r>
            <a:r>
              <a:rPr lang="zh-CN" altLang="en-US" smtClean="0"/>
              <a:t>”这个文件， </a:t>
            </a:r>
            <a:r>
              <a:rPr lang="en-US" altLang="zh-CN" smtClean="0"/>
              <a:t>Import Option</a:t>
            </a:r>
            <a:r>
              <a:rPr lang="zh-CN" altLang="en-US" smtClean="0"/>
              <a:t>选择</a:t>
            </a:r>
            <a:r>
              <a:rPr lang="en-US" altLang="zh-CN" smtClean="0"/>
              <a:t>Endnote import</a:t>
            </a:r>
            <a:r>
              <a:rPr lang="zh-CN" altLang="en-US" smtClean="0"/>
              <a:t>，然后点击下面的</a:t>
            </a:r>
            <a:r>
              <a:rPr lang="en-US" altLang="zh-CN" smtClean="0"/>
              <a:t>import</a:t>
            </a:r>
            <a:r>
              <a:rPr lang="zh-CN" altLang="en-US" smtClean="0"/>
              <a:t>按钮即可导入。</a:t>
            </a:r>
          </a:p>
          <a:p>
            <a:endParaRPr lang="zh-CN" altLang="en-US" smtClean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00375" y="1857375"/>
            <a:ext cx="500063" cy="485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导入万方搜索的数据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500" y="1643063"/>
            <a:ext cx="7786688" cy="404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链接</a:t>
            </a:r>
            <a:r>
              <a:rPr lang="en-US" altLang="zh-CN" smtClean="0"/>
              <a:t>PDF</a:t>
            </a:r>
            <a:r>
              <a:rPr lang="zh-CN" altLang="en-US" smtClean="0"/>
              <a:t>全文</a:t>
            </a:r>
          </a:p>
        </p:txBody>
      </p:sp>
      <p:sp>
        <p:nvSpPr>
          <p:cNvPr id="6144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右键单击需要链接</a:t>
            </a:r>
            <a:r>
              <a:rPr lang="en-US" altLang="zh-CN" smtClean="0"/>
              <a:t>PDF</a:t>
            </a:r>
            <a:r>
              <a:rPr lang="zh-CN" altLang="en-US" smtClean="0"/>
              <a:t>全文文件的条目，在下拉菜单中依次点击</a:t>
            </a:r>
            <a:r>
              <a:rPr lang="en-US" altLang="zh-CN" smtClean="0">
                <a:solidFill>
                  <a:schemeClr val="tx1"/>
                </a:solidFill>
              </a:rPr>
              <a:t>file attachments--attach file</a:t>
            </a:r>
            <a:r>
              <a:rPr lang="zh-CN" altLang="en-US" smtClean="0"/>
              <a:t>，然后找到</a:t>
            </a:r>
            <a:r>
              <a:rPr lang="en-US" altLang="zh-CN" smtClean="0"/>
              <a:t>PDF</a:t>
            </a:r>
            <a:r>
              <a:rPr lang="zh-CN" altLang="en-US" smtClean="0"/>
              <a:t>文件即可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 l="28550" t="72266" r="31918" b="10156"/>
          <a:stretch>
            <a:fillRect/>
          </a:stretch>
        </p:blipFill>
        <p:spPr bwMode="auto">
          <a:xfrm>
            <a:off x="571500" y="3214688"/>
            <a:ext cx="8001000" cy="2000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在线搜索</a:t>
            </a:r>
            <a:r>
              <a:rPr lang="en-US" altLang="zh-CN" smtClean="0"/>
              <a:t>PDF</a:t>
            </a:r>
            <a:r>
              <a:rPr lang="zh-CN" altLang="en-US" smtClean="0"/>
              <a:t>全文</a:t>
            </a:r>
          </a:p>
        </p:txBody>
      </p:sp>
      <p:sp>
        <p:nvSpPr>
          <p:cNvPr id="6246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右键单击需要链接</a:t>
            </a:r>
            <a:r>
              <a:rPr lang="en-US" altLang="zh-CN" smtClean="0"/>
              <a:t>PDF</a:t>
            </a:r>
            <a:r>
              <a:rPr lang="zh-CN" altLang="en-US" smtClean="0"/>
              <a:t>全文文件的条目，在下拉菜单中依次点击</a:t>
            </a:r>
            <a:r>
              <a:rPr lang="en-US" altLang="zh-CN" smtClean="0">
                <a:solidFill>
                  <a:schemeClr val="tx1"/>
                </a:solidFill>
              </a:rPr>
              <a:t>find full text</a:t>
            </a:r>
            <a:r>
              <a:rPr lang="zh-CN" altLang="en-US" smtClean="0"/>
              <a:t>，然后程序即可自动开始在互联网上搜索</a:t>
            </a:r>
            <a:r>
              <a:rPr lang="en-US" altLang="zh-CN" smtClean="0"/>
              <a:t>PDF</a:t>
            </a:r>
            <a:r>
              <a:rPr lang="zh-CN" altLang="en-US" smtClean="0"/>
              <a:t>全文并下载。不是所有全文都能下载。</a:t>
            </a:r>
          </a:p>
          <a:p>
            <a:endParaRPr lang="zh-CN" altLang="en-US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26903" t="77149" r="38506" b="13085"/>
          <a:stretch>
            <a:fillRect/>
          </a:stretch>
        </p:blipFill>
        <p:spPr bwMode="auto">
          <a:xfrm>
            <a:off x="785813" y="3643313"/>
            <a:ext cx="7651750" cy="1214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PDF</a:t>
            </a:r>
            <a:r>
              <a:rPr lang="zh-CN" altLang="en-US" smtClean="0"/>
              <a:t>全文保存目录</a:t>
            </a:r>
          </a:p>
        </p:txBody>
      </p:sp>
      <p:sp>
        <p:nvSpPr>
          <p:cNvPr id="6349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位置：</a:t>
            </a:r>
            <a:r>
              <a:rPr lang="en-US" altLang="zh-CN" smtClean="0">
                <a:solidFill>
                  <a:schemeClr val="tx1"/>
                </a:solidFill>
              </a:rPr>
              <a:t>TissueEngineering.Data\PDF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75" y="2286000"/>
            <a:ext cx="6494463" cy="3286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右箭头 6"/>
          <p:cNvSpPr/>
          <p:nvPr/>
        </p:nvSpPr>
        <p:spPr>
          <a:xfrm>
            <a:off x="2357438" y="1928813"/>
            <a:ext cx="1643062" cy="135731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 rot="19411874">
            <a:off x="242888" y="4498975"/>
            <a:ext cx="1643062" cy="135731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6451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5857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143125"/>
            <a:ext cx="9144000" cy="1428750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/>
              <a:t>管理数据库</a:t>
            </a:r>
            <a:endParaRPr lang="zh-CN" altLang="en-US" sz="6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Endnote</a:t>
            </a:r>
            <a:r>
              <a:rPr lang="zh-CN" altLang="en-US" smtClean="0"/>
              <a:t>文献管理需要掌握的基本功能</a:t>
            </a:r>
          </a:p>
        </p:txBody>
      </p:sp>
      <p:graphicFrame>
        <p:nvGraphicFramePr>
          <p:cNvPr id="6" name="内容占位符 3"/>
          <p:cNvGraphicFramePr>
            <a:graphicFrameLocks/>
          </p:cNvGraphicFramePr>
          <p:nvPr/>
        </p:nvGraphicFramePr>
        <p:xfrm>
          <a:off x="428625" y="1357313"/>
          <a:ext cx="8229600" cy="3937000"/>
        </p:xfrm>
        <a:graphic>
          <a:graphicData uri="http://schemas.openxmlformats.org/drawingml/2006/table">
            <a:tbl>
              <a:tblPr firstRow="1" bandRow="1">
                <a:tableStyleId>{9DCAF9ED-07DC-4A11-8D7F-57B35C25682E}</a:tableStyleId>
              </a:tblPr>
              <a:tblGrid>
                <a:gridCol w="1900222"/>
                <a:gridCol w="6329378"/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zh-CN" altLang="en-US" smtClean="0"/>
                        <a:t>程序基本模块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mtClean="0"/>
                        <a:t>需要掌握的功能</a:t>
                      </a:r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/>
                        <a:t>建立数据库</a:t>
                      </a:r>
                      <a:endParaRPr lang="zh-CN" altLang="en-US">
                        <a:solidFill>
                          <a:srgbClr val="A5102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u="none" smtClean="0"/>
                        <a:t>数据库建立有四种方式</a:t>
                      </a:r>
                      <a:endParaRPr lang="en-US" altLang="zh-CN" u="none" smtClean="0"/>
                    </a:p>
                    <a:p>
                      <a:r>
                        <a:rPr lang="en-US" altLang="zh-CN" b="1" u="none" smtClean="0"/>
                        <a:t>Endnote</a:t>
                      </a:r>
                      <a:r>
                        <a:rPr lang="zh-CN" altLang="en-US" b="1" u="none" smtClean="0"/>
                        <a:t>的内置在线检索功能；</a:t>
                      </a:r>
                      <a:r>
                        <a:rPr lang="en-US" altLang="zh-CN" b="1" u="none" smtClean="0"/>
                        <a:t>PDF</a:t>
                      </a:r>
                      <a:r>
                        <a:rPr lang="zh-CN" altLang="en-US" b="1" u="none" smtClean="0"/>
                        <a:t>导入及文件夹批量导入</a:t>
                      </a:r>
                      <a:r>
                        <a:rPr lang="zh-CN" altLang="en-US" u="none" smtClean="0"/>
                        <a:t>；</a:t>
                      </a:r>
                      <a:r>
                        <a:rPr lang="zh-CN" altLang="en-US" b="1" u="none" smtClean="0"/>
                        <a:t>英文数据库的导入（</a:t>
                      </a:r>
                      <a:r>
                        <a:rPr lang="en-US" altLang="zh-CN" b="1" u="none" smtClean="0"/>
                        <a:t>PubMed</a:t>
                      </a:r>
                      <a:r>
                        <a:rPr lang="zh-CN" altLang="en-US" b="1" u="none" smtClean="0"/>
                        <a:t>、</a:t>
                      </a:r>
                      <a:r>
                        <a:rPr lang="en-US" altLang="zh-CN" b="1" u="none" smtClean="0"/>
                        <a:t>Ovid</a:t>
                      </a:r>
                      <a:r>
                        <a:rPr lang="zh-CN" altLang="en-US" b="1" u="none" smtClean="0"/>
                        <a:t>、</a:t>
                      </a:r>
                      <a:r>
                        <a:rPr lang="en-US" altLang="zh-CN" b="1" u="none" smtClean="0"/>
                        <a:t>FMJS</a:t>
                      </a:r>
                      <a:r>
                        <a:rPr lang="zh-CN" altLang="en-US" b="1" u="none" smtClean="0"/>
                        <a:t>等）；中文数据库的导入（</a:t>
                      </a:r>
                      <a:r>
                        <a:rPr lang="en-US" altLang="zh-CN" b="1" u="none" smtClean="0"/>
                        <a:t>CNKI</a:t>
                      </a:r>
                      <a:r>
                        <a:rPr lang="zh-CN" altLang="en-US" b="1" u="none" smtClean="0"/>
                        <a:t>、万方、重庆维普等）；谷歌学术搜索数据的导入；数据库导入</a:t>
                      </a:r>
                      <a:r>
                        <a:rPr lang="en-US" altLang="zh-CN" b="1" u="none" smtClean="0"/>
                        <a:t>Filter</a:t>
                      </a:r>
                      <a:r>
                        <a:rPr lang="zh-CN" altLang="en-US" b="1" u="none" smtClean="0"/>
                        <a:t>的编辑；</a:t>
                      </a:r>
                      <a:endParaRPr lang="zh-CN" altLang="en-US" b="1" u="none">
                        <a:solidFill>
                          <a:srgbClr val="A5102E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/>
                        <a:t>数据库管理</a:t>
                      </a:r>
                      <a:endParaRPr lang="zh-CN" altLang="en-US">
                        <a:solidFill>
                          <a:srgbClr val="A5102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b="1" u="none" smtClean="0"/>
                        <a:t>界面操作</a:t>
                      </a:r>
                      <a:r>
                        <a:rPr lang="zh-CN" altLang="en-US" u="none" smtClean="0"/>
                        <a:t>：栏位置显示与隐藏、排序</a:t>
                      </a:r>
                      <a:endParaRPr lang="en-US" altLang="zh-CN" u="none" smtClean="0"/>
                    </a:p>
                    <a:p>
                      <a:r>
                        <a:rPr lang="zh-CN" altLang="en-US" b="1" u="none" smtClean="0"/>
                        <a:t>文献书目操作</a:t>
                      </a:r>
                      <a:r>
                        <a:rPr lang="zh-CN" altLang="en-US" u="none" smtClean="0"/>
                        <a:t>：拷贝、复制、删除、统计、查找、输出</a:t>
                      </a:r>
                      <a:endParaRPr lang="en-US" altLang="zh-CN" u="none" smtClean="0"/>
                    </a:p>
                    <a:p>
                      <a:r>
                        <a:rPr lang="zh-CN" altLang="en-US" b="1" u="none" smtClean="0"/>
                        <a:t>管理操作</a:t>
                      </a:r>
                      <a:r>
                        <a:rPr lang="zh-CN" altLang="en-US" u="none" smtClean="0"/>
                        <a:t>：全文管理（</a:t>
                      </a:r>
                      <a:r>
                        <a:rPr lang="en-US" altLang="zh-CN" u="none" smtClean="0"/>
                        <a:t>PDF</a:t>
                      </a:r>
                      <a:r>
                        <a:rPr lang="zh-CN" altLang="en-US" u="none" smtClean="0"/>
                        <a:t>、图片、表格、其它文档）、合并数据库、分组管理、笔记等</a:t>
                      </a:r>
                      <a:endParaRPr lang="en-US" altLang="zh-CN" u="none" smtClean="0"/>
                    </a:p>
                    <a:p>
                      <a:r>
                        <a:rPr lang="zh-CN" altLang="en-US" b="1" u="none" smtClean="0"/>
                        <a:t>文献分析</a:t>
                      </a:r>
                      <a:r>
                        <a:rPr lang="zh-CN" altLang="en-US" u="none" smtClean="0"/>
                        <a:t>：文献简单分析等</a:t>
                      </a:r>
                      <a:endParaRPr lang="zh-CN" altLang="en-US" u="none">
                        <a:solidFill>
                          <a:srgbClr val="A5102E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mtClean="0"/>
                        <a:t>引文格式编辑</a:t>
                      </a:r>
                      <a:endParaRPr lang="zh-CN" altLang="en-US">
                        <a:solidFill>
                          <a:srgbClr val="A5102E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u="none" smtClean="0"/>
                        <a:t>如何在写作时</a:t>
                      </a:r>
                      <a:r>
                        <a:rPr lang="zh-CN" altLang="en-US" b="1" u="none" smtClean="0"/>
                        <a:t>插入引文</a:t>
                      </a:r>
                      <a:r>
                        <a:rPr lang="zh-CN" altLang="en-US" u="none" smtClean="0"/>
                        <a:t>、</a:t>
                      </a:r>
                      <a:r>
                        <a:rPr lang="zh-CN" altLang="en-US" b="1" u="none" smtClean="0"/>
                        <a:t>如何编辑文后参考引文的显示格式</a:t>
                      </a:r>
                      <a:r>
                        <a:rPr lang="zh-CN" altLang="en-US" u="none" smtClean="0"/>
                        <a:t>（即输出格式）、</a:t>
                      </a:r>
                      <a:r>
                        <a:rPr lang="zh-CN" altLang="en-US" b="1" u="none" smtClean="0"/>
                        <a:t>输出格式的编辑与修改</a:t>
                      </a:r>
                      <a:r>
                        <a:rPr lang="zh-CN" altLang="en-US" u="none" smtClean="0"/>
                        <a:t>、论文模版的使用</a:t>
                      </a:r>
                      <a:endParaRPr lang="zh-CN" altLang="en-US" u="none">
                        <a:solidFill>
                          <a:srgbClr val="A5102E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管理数据</a:t>
            </a:r>
          </a:p>
        </p:txBody>
      </p:sp>
      <p:sp>
        <p:nvSpPr>
          <p:cNvPr id="6553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修改书目信息</a:t>
            </a:r>
            <a:endParaRPr lang="en-US" altLang="zh-CN" smtClean="0"/>
          </a:p>
          <a:p>
            <a:r>
              <a:rPr lang="zh-CN" altLang="en-US" smtClean="0"/>
              <a:t>分类管理</a:t>
            </a:r>
            <a:endParaRPr lang="en-US" altLang="zh-CN" smtClean="0"/>
          </a:p>
          <a:p>
            <a:r>
              <a:rPr lang="zh-CN" altLang="en-US" smtClean="0"/>
              <a:t>去重</a:t>
            </a:r>
            <a:endParaRPr lang="en-US" altLang="zh-CN" smtClean="0"/>
          </a:p>
          <a:p>
            <a:r>
              <a:rPr lang="zh-CN" altLang="en-US" smtClean="0"/>
              <a:t>删除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修改书目信息</a:t>
            </a:r>
          </a:p>
        </p:txBody>
      </p:sp>
      <p:sp>
        <p:nvSpPr>
          <p:cNvPr id="6656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有些时候导入的数目数据是不完整的或者格式不规范，这个时候需要手动来修改或者补全这些信息，比如下面这条书目缺少作者信息，并且标题的格式不规范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7250" y="3500438"/>
            <a:ext cx="7691438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修改书目信息</a:t>
            </a:r>
          </a:p>
        </p:txBody>
      </p:sp>
      <p:sp>
        <p:nvSpPr>
          <p:cNvPr id="6758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选中要修改的条目，在左下会有一个名为“</a:t>
            </a:r>
            <a:r>
              <a:rPr lang="en-US" altLang="zh-CN" smtClean="0">
                <a:solidFill>
                  <a:schemeClr val="tx1"/>
                </a:solidFill>
              </a:rPr>
              <a:t>reference</a:t>
            </a:r>
            <a:r>
              <a:rPr lang="zh-CN" altLang="en-US" smtClean="0"/>
              <a:t>”的信息修改窗口，即可修改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0250" y="2428875"/>
            <a:ext cx="5314950" cy="3800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分类管理</a:t>
            </a:r>
          </a:p>
        </p:txBody>
      </p:sp>
      <p:sp>
        <p:nvSpPr>
          <p:cNvPr id="6861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在程序的右侧边窗口，可以进行分组，在其中一个分组上单击右键，弹出分组菜单即可分组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21484" r="80783" b="53125"/>
          <a:stretch>
            <a:fillRect/>
          </a:stretch>
        </p:blipFill>
        <p:spPr bwMode="auto">
          <a:xfrm>
            <a:off x="928688" y="2928938"/>
            <a:ext cx="4038600" cy="300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8612" name="TextBox 6"/>
          <p:cNvSpPr txBox="1">
            <a:spLocks noChangeArrowheads="1"/>
          </p:cNvSpPr>
          <p:nvPr/>
        </p:nvSpPr>
        <p:spPr bwMode="auto">
          <a:xfrm>
            <a:off x="3286125" y="3357563"/>
            <a:ext cx="1825625" cy="338137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Calibri" pitchFamily="34" charset="0"/>
              </a:rPr>
              <a:t>新建一个普通分组</a:t>
            </a:r>
          </a:p>
        </p:txBody>
      </p:sp>
      <p:sp>
        <p:nvSpPr>
          <p:cNvPr id="68613" name="TextBox 7"/>
          <p:cNvSpPr txBox="1">
            <a:spLocks noChangeArrowheads="1"/>
          </p:cNvSpPr>
          <p:nvPr/>
        </p:nvSpPr>
        <p:spPr bwMode="auto">
          <a:xfrm>
            <a:off x="3929063" y="3738563"/>
            <a:ext cx="1825625" cy="338137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Calibri" pitchFamily="34" charset="0"/>
              </a:rPr>
              <a:t>新建一个智能分组</a:t>
            </a:r>
          </a:p>
        </p:txBody>
      </p:sp>
      <p:sp>
        <p:nvSpPr>
          <p:cNvPr id="68614" name="TextBox 8"/>
          <p:cNvSpPr txBox="1">
            <a:spLocks noChangeArrowheads="1"/>
          </p:cNvSpPr>
          <p:nvPr/>
        </p:nvSpPr>
        <p:spPr bwMode="auto">
          <a:xfrm>
            <a:off x="3571875" y="4437063"/>
            <a:ext cx="1416050" cy="338137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Calibri" pitchFamily="34" charset="0"/>
              </a:rPr>
              <a:t>新建一个大组</a:t>
            </a:r>
          </a:p>
        </p:txBody>
      </p:sp>
      <p:sp>
        <p:nvSpPr>
          <p:cNvPr id="68615" name="TextBox 9"/>
          <p:cNvSpPr txBox="1">
            <a:spLocks noChangeArrowheads="1"/>
          </p:cNvSpPr>
          <p:nvPr/>
        </p:nvSpPr>
        <p:spPr bwMode="auto">
          <a:xfrm>
            <a:off x="3786188" y="4818063"/>
            <a:ext cx="800100" cy="339725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Calibri" pitchFamily="34" charset="0"/>
              </a:rPr>
              <a:t>重命名</a:t>
            </a:r>
          </a:p>
        </p:txBody>
      </p:sp>
      <p:sp>
        <p:nvSpPr>
          <p:cNvPr id="68616" name="TextBox 10"/>
          <p:cNvSpPr txBox="1">
            <a:spLocks noChangeArrowheads="1"/>
          </p:cNvSpPr>
          <p:nvPr/>
        </p:nvSpPr>
        <p:spPr bwMode="auto">
          <a:xfrm>
            <a:off x="3714750" y="5214938"/>
            <a:ext cx="1211263" cy="338137"/>
          </a:xfrm>
          <a:prstGeom prst="rect">
            <a:avLst/>
          </a:prstGeom>
          <a:solidFill>
            <a:srgbClr val="A5102E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1600" b="1">
                <a:solidFill>
                  <a:schemeClr val="bg1"/>
                </a:solidFill>
                <a:latin typeface="Calibri" pitchFamily="34" charset="0"/>
              </a:rPr>
              <a:t>删除此分组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分组管理</a:t>
            </a:r>
          </a:p>
        </p:txBody>
      </p:sp>
      <p:sp>
        <p:nvSpPr>
          <p:cNvPr id="6963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分好组后，可用鼠标选中同一分组的数目，拖拽至相应分组即可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分类管理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b="29600"/>
          <a:stretch>
            <a:fillRect/>
          </a:stretch>
        </p:blipFill>
        <p:spPr bwMode="auto">
          <a:xfrm>
            <a:off x="3214688" y="1285875"/>
            <a:ext cx="2428875" cy="4792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去重</a:t>
            </a:r>
          </a:p>
        </p:txBody>
      </p:sp>
      <p:sp>
        <p:nvSpPr>
          <p:cNvPr id="7168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去重功能用于数据库内重复的文献条目</a:t>
            </a:r>
            <a:endParaRPr lang="en-US" altLang="zh-CN" smtClean="0"/>
          </a:p>
          <a:p>
            <a:r>
              <a:rPr lang="zh-CN" altLang="en-US" smtClean="0"/>
              <a:t>菜单栏</a:t>
            </a:r>
            <a:r>
              <a:rPr lang="en-US" altLang="zh-CN" smtClean="0">
                <a:solidFill>
                  <a:schemeClr val="tx1"/>
                </a:solidFill>
              </a:rPr>
              <a:t>reference-find duplicate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r="67606" b="23828"/>
          <a:stretch>
            <a:fillRect/>
          </a:stretch>
        </p:blipFill>
        <p:spPr bwMode="auto">
          <a:xfrm>
            <a:off x="3000375" y="2571750"/>
            <a:ext cx="2786063" cy="368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删除</a:t>
            </a:r>
          </a:p>
        </p:txBody>
      </p:sp>
      <p:sp>
        <p:nvSpPr>
          <p:cNvPr id="7270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选中某条需要删除的文献条目，右键，</a:t>
            </a:r>
            <a:r>
              <a:rPr lang="en-US" altLang="zh-CN" smtClean="0">
                <a:solidFill>
                  <a:schemeClr val="tx1"/>
                </a:solidFill>
              </a:rPr>
              <a:t>move reference  to trash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17020" t="11719" r="40703" b="71679"/>
          <a:stretch>
            <a:fillRect/>
          </a:stretch>
        </p:blipFill>
        <p:spPr bwMode="auto">
          <a:xfrm>
            <a:off x="571500" y="2571750"/>
            <a:ext cx="8089900" cy="1785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清空回收站</a:t>
            </a:r>
          </a:p>
        </p:txBody>
      </p:sp>
      <p:sp>
        <p:nvSpPr>
          <p:cNvPr id="7373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在回收站图标上单击右键，</a:t>
            </a:r>
            <a:r>
              <a:rPr lang="en-US" altLang="zh-CN" smtClean="0">
                <a:solidFill>
                  <a:schemeClr val="tx1"/>
                </a:solidFill>
              </a:rPr>
              <a:t>empty trash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73731" name="Picture 2"/>
          <p:cNvPicPr>
            <a:picLocks noChangeAspect="1" noChangeArrowheads="1"/>
          </p:cNvPicPr>
          <p:nvPr/>
        </p:nvPicPr>
        <p:blipFill>
          <a:blip r:embed="rId2"/>
          <a:srcRect t="17578" r="78038" b="73633"/>
          <a:stretch>
            <a:fillRect/>
          </a:stretch>
        </p:blipFill>
        <p:spPr bwMode="auto">
          <a:xfrm>
            <a:off x="1000125" y="2357438"/>
            <a:ext cx="635000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恢复误删条目</a:t>
            </a:r>
          </a:p>
        </p:txBody>
      </p:sp>
      <p:sp>
        <p:nvSpPr>
          <p:cNvPr id="7475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选中回收站内的文献条目，拖拽至相应分组即可恢复误删条目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Endnote</a:t>
            </a:r>
            <a:r>
              <a:rPr lang="zh-CN" altLang="en-US" smtClean="0"/>
              <a:t>的安装</a:t>
            </a:r>
          </a:p>
        </p:txBody>
      </p:sp>
      <p:sp>
        <p:nvSpPr>
          <p:cNvPr id="1126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安装文件包内有两个文件，安装前必须先解压缩包，保证下面这两个文件在同一个文件夹内方可安装成功。双击</a:t>
            </a:r>
            <a:r>
              <a:rPr lang="en-US" altLang="zh-CN" smtClean="0">
                <a:solidFill>
                  <a:schemeClr val="tx1"/>
                </a:solidFill>
              </a:rPr>
              <a:t>ENX7Inst.msi</a:t>
            </a:r>
            <a:r>
              <a:rPr lang="zh-CN" altLang="en-US" smtClean="0"/>
              <a:t>开始安装。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50" y="3143250"/>
            <a:ext cx="5286375" cy="27606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7577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5857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143125"/>
            <a:ext cx="9144000" cy="1428750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/>
              <a:t>引文输出格式设置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我国通用著录格式（ </a:t>
            </a:r>
            <a:r>
              <a:rPr lang="en-US" altLang="zh-CN" smtClean="0"/>
              <a:t>GB 7714-2005 </a:t>
            </a:r>
            <a:r>
              <a:rPr lang="zh-CN" altLang="en-US" smtClean="0"/>
              <a:t>）</a:t>
            </a:r>
          </a:p>
        </p:txBody>
      </p:sp>
      <p:sp>
        <p:nvSpPr>
          <p:cNvPr id="7680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连续出版物</a:t>
            </a:r>
          </a:p>
          <a:p>
            <a:endParaRPr lang="zh-CN" altLang="en-US" smtClean="0"/>
          </a:p>
          <a:p>
            <a:endParaRPr lang="zh-CN" altLang="en-US" smtClean="0"/>
          </a:p>
          <a:p>
            <a:r>
              <a:rPr lang="zh-CN" altLang="en-US" smtClean="0"/>
              <a:t>例</a:t>
            </a:r>
          </a:p>
        </p:txBody>
      </p:sp>
      <p:sp>
        <p:nvSpPr>
          <p:cNvPr id="76803" name="TextBox 5"/>
          <p:cNvSpPr txBox="1">
            <a:spLocks noChangeArrowheads="1"/>
          </p:cNvSpPr>
          <p:nvPr/>
        </p:nvSpPr>
        <p:spPr bwMode="auto">
          <a:xfrm flipH="1">
            <a:off x="428625" y="2071688"/>
            <a:ext cx="871537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latin typeface="Calibri" pitchFamily="34" charset="0"/>
                <a:cs typeface="Times New Roman" pitchFamily="18" charset="0"/>
              </a:rPr>
              <a:t>［序号］ 主要责任者．文献题名［</a:t>
            </a:r>
            <a:r>
              <a:rPr lang="en-US" altLang="zh-CN" b="1">
                <a:latin typeface="Calibri" pitchFamily="34" charset="0"/>
                <a:cs typeface="Times New Roman" pitchFamily="18" charset="0"/>
              </a:rPr>
              <a:t>J</a:t>
            </a:r>
            <a:r>
              <a:rPr lang="zh-CN" altLang="en-US" b="1">
                <a:latin typeface="Calibri" pitchFamily="34" charset="0"/>
                <a:cs typeface="Times New Roman" pitchFamily="18" charset="0"/>
              </a:rPr>
              <a:t>］．刊名，出版年份，卷号</a:t>
            </a:r>
            <a:r>
              <a:rPr lang="en-US" altLang="zh-CN" b="1">
                <a:latin typeface="Calibri" pitchFamily="34" charset="0"/>
                <a:cs typeface="Times New Roman" pitchFamily="18" charset="0"/>
              </a:rPr>
              <a:t>(</a:t>
            </a:r>
            <a:r>
              <a:rPr lang="zh-CN" altLang="en-US" b="1">
                <a:latin typeface="Calibri" pitchFamily="34" charset="0"/>
                <a:cs typeface="Times New Roman" pitchFamily="18" charset="0"/>
              </a:rPr>
              <a:t>期号</a:t>
            </a:r>
            <a:r>
              <a:rPr lang="en-US" altLang="zh-CN" b="1">
                <a:latin typeface="Calibri" pitchFamily="34" charset="0"/>
                <a:cs typeface="Times New Roman" pitchFamily="18" charset="0"/>
              </a:rPr>
              <a:t>)</a:t>
            </a:r>
            <a:r>
              <a:rPr lang="zh-CN" altLang="en-US" b="1">
                <a:latin typeface="Calibri" pitchFamily="34" charset="0"/>
                <a:cs typeface="Times New Roman" pitchFamily="18" charset="0"/>
              </a:rPr>
              <a:t>：起止页码．</a:t>
            </a:r>
            <a:endParaRPr lang="zh-CN" altLang="en-US">
              <a:latin typeface="Calibri" pitchFamily="34" charset="0"/>
              <a:cs typeface="Times New Roman" pitchFamily="18" charset="0"/>
            </a:endParaRPr>
          </a:p>
        </p:txBody>
      </p:sp>
      <p:sp>
        <p:nvSpPr>
          <p:cNvPr id="76804" name="TextBox 6"/>
          <p:cNvSpPr txBox="1">
            <a:spLocks noChangeArrowheads="1"/>
          </p:cNvSpPr>
          <p:nvPr/>
        </p:nvSpPr>
        <p:spPr bwMode="auto">
          <a:xfrm flipH="1">
            <a:off x="428625" y="3711575"/>
            <a:ext cx="87153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［１］ 袁庆龙，候文义．</a:t>
            </a: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Ni-P</a:t>
            </a:r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合金镀层组织形貌及显微硬度研究［Ｊ］．太原理工大学学报，</a:t>
            </a: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2001</a:t>
            </a:r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32(1)</a:t>
            </a:r>
            <a:r>
              <a:rPr lang="zh-CN" altLang="en-US" b="1">
                <a:latin typeface="Times New Roman" pitchFamily="18" charset="0"/>
                <a:cs typeface="Times New Roman" pitchFamily="18" charset="0"/>
              </a:rPr>
              <a:t>：</a:t>
            </a:r>
            <a:r>
              <a:rPr lang="en-US" altLang="zh-CN" b="1">
                <a:latin typeface="Times New Roman" pitchFamily="18" charset="0"/>
                <a:cs typeface="Times New Roman" pitchFamily="18" charset="0"/>
              </a:rPr>
              <a:t>51-53.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flipH="1">
            <a:off x="428625" y="5000625"/>
            <a:ext cx="8715375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rgbClr val="990000"/>
                </a:solidFill>
                <a:latin typeface="+mn-ea"/>
                <a:ea typeface="+mn-ea"/>
                <a:cs typeface="Times New Roman" pitchFamily="18" charset="0"/>
              </a:rPr>
              <a:t>注：其它类型出版物著录格式请参考</a:t>
            </a:r>
            <a:r>
              <a:rPr lang="en-US" altLang="zh-CN" sz="2000" b="1">
                <a:solidFill>
                  <a:srgbClr val="990000"/>
                </a:solidFill>
                <a:latin typeface="+mn-ea"/>
                <a:ea typeface="+mn-ea"/>
              </a:rPr>
              <a:t>GB 7714-2005</a:t>
            </a:r>
            <a:r>
              <a:rPr lang="zh-CN" altLang="en-US" sz="2000" b="1">
                <a:solidFill>
                  <a:srgbClr val="990000"/>
                </a:solidFill>
                <a:latin typeface="+mn-ea"/>
                <a:ea typeface="+mn-ea"/>
              </a:rPr>
              <a:t>，此处仅以连续出版物（即期刊）为例</a:t>
            </a:r>
            <a:endParaRPr lang="zh-CN" altLang="en-US" sz="2000" b="1">
              <a:solidFill>
                <a:srgbClr val="990000"/>
              </a:solidFill>
              <a:latin typeface="+mn-ea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z="2800" smtClean="0"/>
              <a:t>GB/T 7714-2005</a:t>
            </a:r>
            <a:r>
              <a:rPr lang="zh-CN" altLang="en-US" sz="2800" smtClean="0"/>
              <a:t>文后参考文献著录规则（部分）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 rtlCol="0">
            <a:no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>
                <a:latin typeface="+mn-ea"/>
              </a:rPr>
              <a:t>1</a:t>
            </a:r>
            <a:r>
              <a:rPr lang="en-US" altLang="zh-CN" sz="2000" smtClean="0">
                <a:latin typeface="+mn-ea"/>
              </a:rPr>
              <a:t>.</a:t>
            </a:r>
            <a:r>
              <a:rPr lang="zh-CN" altLang="en-US" sz="2000" smtClean="0">
                <a:latin typeface="+mn-ea"/>
              </a:rPr>
              <a:t>著作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作者</a:t>
            </a:r>
            <a:r>
              <a:rPr lang="en-US" altLang="zh-CN" sz="2000">
                <a:latin typeface="+mn-ea"/>
              </a:rPr>
              <a:t>. </a:t>
            </a:r>
            <a:r>
              <a:rPr lang="zh-CN" altLang="en-US" sz="2000">
                <a:latin typeface="+mn-ea"/>
              </a:rPr>
              <a:t>题名 </a:t>
            </a:r>
            <a:r>
              <a:rPr lang="en-US" altLang="zh-CN" sz="2000">
                <a:latin typeface="+mn-ea"/>
              </a:rPr>
              <a:t>[M]. </a:t>
            </a:r>
            <a:r>
              <a:rPr lang="zh-CN" altLang="en-US" sz="2000">
                <a:latin typeface="+mn-ea"/>
              </a:rPr>
              <a:t>版本项</a:t>
            </a:r>
            <a:r>
              <a:rPr lang="en-US" altLang="zh-CN" sz="2000">
                <a:latin typeface="+mn-ea"/>
              </a:rPr>
              <a:t>. </a:t>
            </a:r>
            <a:r>
              <a:rPr lang="zh-CN" altLang="en-US" sz="2000">
                <a:latin typeface="+mn-ea"/>
              </a:rPr>
              <a:t>出版地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出版者</a:t>
            </a:r>
            <a:r>
              <a:rPr lang="en-US" altLang="zh-CN" sz="2000">
                <a:latin typeface="+mn-ea"/>
              </a:rPr>
              <a:t>, </a:t>
            </a:r>
            <a:r>
              <a:rPr lang="zh-CN" altLang="en-US" sz="2000">
                <a:latin typeface="+mn-ea"/>
              </a:rPr>
              <a:t>出版年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起</a:t>
            </a:r>
            <a:r>
              <a:rPr lang="en-US" altLang="zh-CN" sz="2000">
                <a:latin typeface="+mn-ea"/>
              </a:rPr>
              <a:t>-</a:t>
            </a:r>
            <a:r>
              <a:rPr lang="zh-CN" altLang="en-US" sz="2000">
                <a:latin typeface="+mn-ea"/>
              </a:rPr>
              <a:t>止页码</a:t>
            </a:r>
            <a:r>
              <a:rPr lang="en-US" altLang="zh-CN" sz="2000">
                <a:latin typeface="+mn-ea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>
                <a:latin typeface="+mn-ea"/>
              </a:rPr>
              <a:t>2</a:t>
            </a:r>
            <a:r>
              <a:rPr lang="en-US" altLang="zh-CN" sz="2000" smtClean="0">
                <a:latin typeface="+mn-ea"/>
              </a:rPr>
              <a:t>.</a:t>
            </a:r>
            <a:r>
              <a:rPr lang="zh-CN" altLang="en-US" sz="2000" smtClean="0">
                <a:latin typeface="+mn-ea"/>
              </a:rPr>
              <a:t>期刊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作者</a:t>
            </a:r>
            <a:r>
              <a:rPr lang="en-US" altLang="zh-CN" sz="2000">
                <a:latin typeface="+mn-ea"/>
              </a:rPr>
              <a:t>. </a:t>
            </a:r>
            <a:r>
              <a:rPr lang="zh-CN" altLang="en-US" sz="2000">
                <a:latin typeface="+mn-ea"/>
              </a:rPr>
              <a:t>题名 </a:t>
            </a:r>
            <a:r>
              <a:rPr lang="en-US" altLang="zh-CN" sz="2000">
                <a:latin typeface="+mn-ea"/>
              </a:rPr>
              <a:t>[J]. </a:t>
            </a:r>
            <a:r>
              <a:rPr lang="zh-CN" altLang="en-US" sz="2000">
                <a:latin typeface="+mn-ea"/>
              </a:rPr>
              <a:t>来源</a:t>
            </a:r>
            <a:r>
              <a:rPr lang="en-US" altLang="zh-CN" sz="2000">
                <a:latin typeface="+mn-ea"/>
              </a:rPr>
              <a:t>, </a:t>
            </a:r>
            <a:r>
              <a:rPr lang="zh-CN" altLang="en-US" sz="2000">
                <a:latin typeface="+mn-ea"/>
              </a:rPr>
              <a:t>出版年</a:t>
            </a:r>
            <a:r>
              <a:rPr lang="en-US" altLang="zh-CN" sz="2000">
                <a:latin typeface="+mn-ea"/>
              </a:rPr>
              <a:t>, </a:t>
            </a:r>
            <a:r>
              <a:rPr lang="zh-CN" altLang="en-US" sz="2000">
                <a:latin typeface="+mn-ea"/>
              </a:rPr>
              <a:t>卷</a:t>
            </a:r>
            <a:r>
              <a:rPr lang="en-US" altLang="zh-CN" sz="2000">
                <a:latin typeface="+mn-ea"/>
              </a:rPr>
              <a:t>(</a:t>
            </a:r>
            <a:r>
              <a:rPr lang="zh-CN" altLang="en-US" sz="2000">
                <a:latin typeface="+mn-ea"/>
              </a:rPr>
              <a:t>期</a:t>
            </a:r>
            <a:r>
              <a:rPr lang="en-US" altLang="zh-CN" sz="2000">
                <a:latin typeface="+mn-ea"/>
              </a:rPr>
              <a:t>): </a:t>
            </a:r>
            <a:r>
              <a:rPr lang="zh-CN" altLang="en-US" sz="2000">
                <a:latin typeface="+mn-ea"/>
              </a:rPr>
              <a:t>起</a:t>
            </a:r>
            <a:r>
              <a:rPr lang="en-US" altLang="zh-CN" sz="2000">
                <a:latin typeface="+mn-ea"/>
              </a:rPr>
              <a:t>-</a:t>
            </a:r>
            <a:r>
              <a:rPr lang="zh-CN" altLang="en-US" sz="2000">
                <a:latin typeface="+mn-ea"/>
              </a:rPr>
              <a:t>止页码</a:t>
            </a:r>
            <a:r>
              <a:rPr lang="en-US" altLang="zh-CN" sz="2000">
                <a:latin typeface="+mn-ea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>
                <a:latin typeface="+mn-ea"/>
              </a:rPr>
              <a:t>3</a:t>
            </a:r>
            <a:r>
              <a:rPr lang="en-US" altLang="zh-CN" sz="2000" smtClean="0">
                <a:latin typeface="+mn-ea"/>
              </a:rPr>
              <a:t>.</a:t>
            </a:r>
            <a:r>
              <a:rPr lang="zh-CN" altLang="en-US" sz="2000" smtClean="0">
                <a:latin typeface="+mn-ea"/>
              </a:rPr>
              <a:t>会议</a:t>
            </a:r>
            <a:r>
              <a:rPr lang="zh-CN" altLang="en-US" sz="2000">
                <a:latin typeface="+mn-ea"/>
              </a:rPr>
              <a:t>录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作者</a:t>
            </a:r>
            <a:r>
              <a:rPr lang="en-US" altLang="zh-CN" sz="2000">
                <a:latin typeface="+mn-ea"/>
              </a:rPr>
              <a:t>. </a:t>
            </a:r>
            <a:r>
              <a:rPr lang="zh-CN" altLang="en-US" sz="2000">
                <a:latin typeface="+mn-ea"/>
              </a:rPr>
              <a:t>题名 </a:t>
            </a:r>
            <a:r>
              <a:rPr lang="en-US" altLang="zh-CN" sz="2000">
                <a:latin typeface="+mn-ea"/>
              </a:rPr>
              <a:t>[C]. </a:t>
            </a:r>
            <a:r>
              <a:rPr lang="zh-CN" altLang="en-US" sz="2000">
                <a:latin typeface="+mn-ea"/>
              </a:rPr>
              <a:t>会议名</a:t>
            </a:r>
            <a:r>
              <a:rPr lang="en-US" altLang="zh-CN" sz="2000">
                <a:latin typeface="+mn-ea"/>
              </a:rPr>
              <a:t>, </a:t>
            </a:r>
            <a:r>
              <a:rPr lang="zh-CN" altLang="en-US" sz="2000">
                <a:latin typeface="+mn-ea"/>
              </a:rPr>
              <a:t>会议地</a:t>
            </a:r>
            <a:r>
              <a:rPr lang="en-US" altLang="zh-CN" sz="2000">
                <a:latin typeface="+mn-ea"/>
              </a:rPr>
              <a:t>, </a:t>
            </a:r>
            <a:r>
              <a:rPr lang="zh-CN" altLang="en-US" sz="2000">
                <a:latin typeface="+mn-ea"/>
              </a:rPr>
              <a:t>出版年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起</a:t>
            </a:r>
            <a:r>
              <a:rPr lang="en-US" altLang="zh-CN" sz="2000">
                <a:latin typeface="+mn-ea"/>
              </a:rPr>
              <a:t>-</a:t>
            </a:r>
            <a:r>
              <a:rPr lang="zh-CN" altLang="en-US" sz="2000">
                <a:latin typeface="+mn-ea"/>
              </a:rPr>
              <a:t>止页码</a:t>
            </a:r>
            <a:r>
              <a:rPr lang="en-US" altLang="zh-CN" sz="2000">
                <a:latin typeface="+mn-ea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>
                <a:latin typeface="+mn-ea"/>
              </a:rPr>
              <a:t>4</a:t>
            </a:r>
            <a:r>
              <a:rPr lang="en-US" altLang="zh-CN" sz="2000" smtClean="0">
                <a:latin typeface="+mn-ea"/>
              </a:rPr>
              <a:t>.</a:t>
            </a:r>
            <a:r>
              <a:rPr lang="zh-CN" altLang="en-US" sz="2000" smtClean="0">
                <a:latin typeface="+mn-ea"/>
              </a:rPr>
              <a:t>学位</a:t>
            </a:r>
            <a:r>
              <a:rPr lang="zh-CN" altLang="en-US" sz="2000">
                <a:latin typeface="+mn-ea"/>
              </a:rPr>
              <a:t>论文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作者</a:t>
            </a:r>
            <a:r>
              <a:rPr lang="en-US" altLang="zh-CN" sz="2000">
                <a:latin typeface="+mn-ea"/>
              </a:rPr>
              <a:t>. </a:t>
            </a:r>
            <a:r>
              <a:rPr lang="zh-CN" altLang="en-US" sz="2000">
                <a:latin typeface="+mn-ea"/>
              </a:rPr>
              <a:t>论文名 </a:t>
            </a:r>
            <a:r>
              <a:rPr lang="en-US" altLang="zh-CN" sz="2000">
                <a:latin typeface="+mn-ea"/>
              </a:rPr>
              <a:t>[D]: [</a:t>
            </a:r>
            <a:r>
              <a:rPr lang="zh-CN" altLang="en-US" sz="2000">
                <a:latin typeface="+mn-ea"/>
              </a:rPr>
              <a:t>博士</a:t>
            </a:r>
            <a:r>
              <a:rPr lang="en-US" altLang="zh-CN" sz="2000">
                <a:latin typeface="+mn-ea"/>
              </a:rPr>
              <a:t>/</a:t>
            </a:r>
            <a:r>
              <a:rPr lang="zh-CN" altLang="en-US" sz="2000">
                <a:latin typeface="+mn-ea"/>
              </a:rPr>
              <a:t>硕士</a:t>
            </a:r>
            <a:r>
              <a:rPr lang="en-US" altLang="zh-CN" sz="2000">
                <a:latin typeface="+mn-ea"/>
              </a:rPr>
              <a:t>]. </a:t>
            </a:r>
            <a:r>
              <a:rPr lang="zh-CN" altLang="en-US" sz="2000">
                <a:latin typeface="+mn-ea"/>
              </a:rPr>
              <a:t>授予单位所在地：授予单位</a:t>
            </a:r>
            <a:r>
              <a:rPr lang="en-US" altLang="zh-CN" sz="2000">
                <a:latin typeface="+mn-ea"/>
              </a:rPr>
              <a:t>, </a:t>
            </a:r>
            <a:r>
              <a:rPr lang="zh-CN" altLang="en-US" sz="2000">
                <a:latin typeface="+mn-ea"/>
              </a:rPr>
              <a:t>授予年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起</a:t>
            </a:r>
            <a:r>
              <a:rPr lang="en-US" altLang="zh-CN" sz="2000">
                <a:latin typeface="+mn-ea"/>
              </a:rPr>
              <a:t>-</a:t>
            </a:r>
            <a:r>
              <a:rPr lang="zh-CN" altLang="en-US" sz="2000">
                <a:latin typeface="+mn-ea"/>
              </a:rPr>
              <a:t>止页码</a:t>
            </a:r>
            <a:r>
              <a:rPr lang="en-US" altLang="zh-CN" sz="2000">
                <a:latin typeface="+mn-ea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>
                <a:latin typeface="+mn-ea"/>
              </a:rPr>
              <a:t>5</a:t>
            </a:r>
            <a:r>
              <a:rPr lang="en-US" altLang="zh-CN" sz="2000" smtClean="0">
                <a:latin typeface="+mn-ea"/>
              </a:rPr>
              <a:t>.</a:t>
            </a:r>
            <a:r>
              <a:rPr lang="zh-CN" altLang="en-US" sz="2000" smtClean="0">
                <a:latin typeface="+mn-ea"/>
              </a:rPr>
              <a:t>报告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发布者</a:t>
            </a:r>
            <a:r>
              <a:rPr lang="en-US" altLang="zh-CN" sz="2000">
                <a:latin typeface="+mn-ea"/>
              </a:rPr>
              <a:t>. </a:t>
            </a:r>
            <a:r>
              <a:rPr lang="zh-CN" altLang="en-US" sz="2000">
                <a:latin typeface="+mn-ea"/>
              </a:rPr>
              <a:t>报告名 </a:t>
            </a:r>
            <a:r>
              <a:rPr lang="en-US" altLang="zh-CN" sz="2000">
                <a:latin typeface="+mn-ea"/>
              </a:rPr>
              <a:t>[R]. </a:t>
            </a:r>
            <a:r>
              <a:rPr lang="zh-CN" altLang="en-US" sz="2000">
                <a:latin typeface="+mn-ea"/>
              </a:rPr>
              <a:t>出版地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出版者</a:t>
            </a:r>
            <a:r>
              <a:rPr lang="en-US" altLang="zh-CN" sz="2000">
                <a:latin typeface="+mn-ea"/>
              </a:rPr>
              <a:t>, </a:t>
            </a:r>
            <a:r>
              <a:rPr lang="zh-CN" altLang="en-US" sz="2000">
                <a:latin typeface="+mn-ea"/>
              </a:rPr>
              <a:t>出版年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起</a:t>
            </a:r>
            <a:r>
              <a:rPr lang="en-US" altLang="zh-CN" sz="2000">
                <a:latin typeface="+mn-ea"/>
              </a:rPr>
              <a:t>-</a:t>
            </a:r>
            <a:r>
              <a:rPr lang="zh-CN" altLang="en-US" sz="2000">
                <a:latin typeface="+mn-ea"/>
              </a:rPr>
              <a:t>止页码</a:t>
            </a:r>
            <a:r>
              <a:rPr lang="en-US" altLang="zh-CN" sz="2000">
                <a:latin typeface="+mn-ea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>
                <a:latin typeface="+mn-ea"/>
              </a:rPr>
              <a:t>6</a:t>
            </a:r>
            <a:r>
              <a:rPr lang="en-US" altLang="zh-CN" sz="2000" smtClean="0">
                <a:latin typeface="+mn-ea"/>
              </a:rPr>
              <a:t>.</a:t>
            </a:r>
            <a:r>
              <a:rPr lang="zh-CN" altLang="en-US" sz="2000" smtClean="0">
                <a:latin typeface="+mn-ea"/>
              </a:rPr>
              <a:t>标准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发布单位</a:t>
            </a:r>
            <a:r>
              <a:rPr lang="en-US" altLang="zh-CN" sz="2000">
                <a:latin typeface="+mn-ea"/>
              </a:rPr>
              <a:t>. </a:t>
            </a:r>
            <a:r>
              <a:rPr lang="zh-CN" altLang="en-US" sz="2000">
                <a:latin typeface="+mn-ea"/>
              </a:rPr>
              <a:t>标准代号 标准名称 </a:t>
            </a:r>
            <a:r>
              <a:rPr lang="en-US" altLang="zh-CN" sz="2000">
                <a:latin typeface="+mn-ea"/>
              </a:rPr>
              <a:t>[S]. </a:t>
            </a:r>
            <a:r>
              <a:rPr lang="zh-CN" altLang="en-US" sz="2000">
                <a:latin typeface="+mn-ea"/>
              </a:rPr>
              <a:t>出版地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出版者</a:t>
            </a:r>
            <a:r>
              <a:rPr lang="en-US" altLang="zh-CN" sz="2000">
                <a:latin typeface="+mn-ea"/>
              </a:rPr>
              <a:t>, </a:t>
            </a:r>
            <a:r>
              <a:rPr lang="zh-CN" altLang="en-US" sz="2000">
                <a:latin typeface="+mn-ea"/>
              </a:rPr>
              <a:t>出版年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起</a:t>
            </a:r>
            <a:r>
              <a:rPr lang="en-US" altLang="zh-CN" sz="2000">
                <a:latin typeface="+mn-ea"/>
              </a:rPr>
              <a:t>-</a:t>
            </a:r>
            <a:r>
              <a:rPr lang="zh-CN" altLang="en-US" sz="2000">
                <a:latin typeface="+mn-ea"/>
              </a:rPr>
              <a:t>止页码</a:t>
            </a:r>
            <a:r>
              <a:rPr lang="en-US" altLang="zh-CN" sz="2000">
                <a:latin typeface="+mn-ea"/>
              </a:rPr>
              <a:t>.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z="2000">
                <a:latin typeface="+mn-ea"/>
              </a:rPr>
              <a:t>7</a:t>
            </a:r>
            <a:r>
              <a:rPr lang="en-US" altLang="zh-CN" sz="2000" smtClean="0">
                <a:latin typeface="+mn-ea"/>
              </a:rPr>
              <a:t>.</a:t>
            </a:r>
            <a:r>
              <a:rPr lang="zh-CN" altLang="en-US" sz="2000" smtClean="0">
                <a:latin typeface="+mn-ea"/>
              </a:rPr>
              <a:t>专利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发明人或专利权人</a:t>
            </a:r>
            <a:r>
              <a:rPr lang="en-US" altLang="zh-CN" sz="2000">
                <a:latin typeface="+mn-ea"/>
              </a:rPr>
              <a:t>. </a:t>
            </a:r>
            <a:r>
              <a:rPr lang="zh-CN" altLang="en-US" sz="2000">
                <a:latin typeface="+mn-ea"/>
              </a:rPr>
              <a:t>专利名</a:t>
            </a:r>
            <a:r>
              <a:rPr lang="en-US" altLang="zh-CN" sz="2000">
                <a:latin typeface="+mn-ea"/>
              </a:rPr>
              <a:t>: </a:t>
            </a:r>
            <a:r>
              <a:rPr lang="zh-CN" altLang="en-US" sz="2000">
                <a:latin typeface="+mn-ea"/>
              </a:rPr>
              <a:t>专利号 </a:t>
            </a:r>
            <a:r>
              <a:rPr lang="en-US" altLang="zh-CN" sz="2000">
                <a:latin typeface="+mn-ea"/>
              </a:rPr>
              <a:t>[P]. </a:t>
            </a:r>
            <a:r>
              <a:rPr lang="zh-CN" altLang="en-US" sz="2000">
                <a:latin typeface="+mn-ea"/>
              </a:rPr>
              <a:t>公告或公开日</a:t>
            </a:r>
            <a:r>
              <a:rPr lang="en-US" altLang="zh-CN" sz="2000">
                <a:latin typeface="+mn-ea"/>
              </a:rPr>
              <a:t>.</a:t>
            </a:r>
            <a:endParaRPr lang="zh-CN" altLang="en-US" sz="2000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因此，我们需要更改三处</a:t>
            </a:r>
          </a:p>
        </p:txBody>
      </p:sp>
      <p:sp>
        <p:nvSpPr>
          <p:cNvPr id="7885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、修改文内标号格式为上标</a:t>
            </a:r>
            <a:endParaRPr lang="en-US" altLang="zh-CN" smtClean="0"/>
          </a:p>
          <a:p>
            <a:r>
              <a:rPr lang="en-US" altLang="zh-CN" smtClean="0"/>
              <a:t>2</a:t>
            </a:r>
            <a:r>
              <a:rPr lang="zh-CN" altLang="en-US" smtClean="0"/>
              <a:t>、修改文后参考引文格式为国内标准</a:t>
            </a:r>
            <a:endParaRPr lang="en-US" altLang="zh-CN" smtClean="0"/>
          </a:p>
          <a:p>
            <a:r>
              <a:rPr lang="en-US" altLang="zh-CN" smtClean="0"/>
              <a:t>3</a:t>
            </a:r>
            <a:r>
              <a:rPr lang="zh-CN" altLang="en-US" smtClean="0"/>
              <a:t>、修改文后参考引文数字标号</a:t>
            </a:r>
            <a:endParaRPr lang="en-US" altLang="zh-CN" smtClean="0"/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、修改文内标号格式为上标</a:t>
            </a:r>
            <a:endParaRPr lang="en-US" altLang="zh-CN" smtClean="0">
              <a:latin typeface="黑体" pitchFamily="49" charset="-122"/>
              <a:ea typeface="黑体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3294" t="17578" r="42350" b="51172"/>
          <a:stretch>
            <a:fillRect/>
          </a:stretch>
        </p:blipFill>
        <p:spPr bwMode="auto">
          <a:xfrm>
            <a:off x="928688" y="1500188"/>
            <a:ext cx="7072312" cy="228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357688" y="2571750"/>
            <a:ext cx="357187" cy="642938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16418496">
            <a:off x="3821112" y="3044826"/>
            <a:ext cx="1370013" cy="121126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、修改文后参考引文格式为国内标准</a:t>
            </a:r>
            <a:endParaRPr lang="zh-CN" altLang="en-US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11530" t="19531" r="18192" b="50195"/>
          <a:stretch>
            <a:fillRect/>
          </a:stretch>
        </p:blipFill>
        <p:spPr bwMode="auto">
          <a:xfrm>
            <a:off x="0" y="2071688"/>
            <a:ext cx="9144000" cy="2214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矩形 4"/>
          <p:cNvSpPr/>
          <p:nvPr/>
        </p:nvSpPr>
        <p:spPr>
          <a:xfrm>
            <a:off x="428625" y="3286125"/>
            <a:ext cx="8715375" cy="928688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16418496">
            <a:off x="3321050" y="4044950"/>
            <a:ext cx="1370013" cy="12112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、修改文后参考引文数字标号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 l="11530" t="19531" r="18192" b="50195"/>
          <a:stretch>
            <a:fillRect/>
          </a:stretch>
        </p:blipFill>
        <p:spPr bwMode="auto">
          <a:xfrm>
            <a:off x="0" y="2071688"/>
            <a:ext cx="9144000" cy="22145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右箭头 4"/>
          <p:cNvSpPr/>
          <p:nvPr/>
        </p:nvSpPr>
        <p:spPr>
          <a:xfrm rot="14232346">
            <a:off x="-19050" y="3584575"/>
            <a:ext cx="1370013" cy="12112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71438" y="3286125"/>
            <a:ext cx="357187" cy="357188"/>
          </a:xfrm>
          <a:prstGeom prst="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在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Vancouver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格式代码基础上修改</a:t>
            </a:r>
          </a:p>
        </p:txBody>
      </p:sp>
      <p:sp>
        <p:nvSpPr>
          <p:cNvPr id="8294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Vancouver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（此部分代码见于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Endnote X6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endParaRPr lang="zh-CN" altLang="en-US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47" name="TextBox 3"/>
          <p:cNvSpPr txBox="1">
            <a:spLocks noChangeArrowheads="1"/>
          </p:cNvSpPr>
          <p:nvPr/>
        </p:nvSpPr>
        <p:spPr bwMode="auto">
          <a:xfrm>
            <a:off x="642938" y="2457450"/>
            <a:ext cx="7858125" cy="1938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altLang="zh-CN" sz="2400">
                <a:latin typeface="Times New Roman" pitchFamily="18" charset="0"/>
                <a:cs typeface="Times New Roman" pitchFamily="18" charset="0"/>
              </a:rPr>
              <a:t>Author. Title |. Journal|. Year Date|;Volume|(Issue) |:Pages|. `PubMed PMID:` Accession Number|. `Pubmed Central PMCID:` PMCID|. `Epub `Epub Date|. Original Publication|. Language|.</a:t>
            </a:r>
          </a:p>
          <a:p>
            <a:endParaRPr lang="zh-CN" altLang="en-US" sz="2400">
              <a:latin typeface="Calibri" pitchFamily="34" charset="0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214813" y="2814638"/>
            <a:ext cx="571500" cy="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85813" y="3243263"/>
            <a:ext cx="6929437" cy="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14375" y="3600450"/>
            <a:ext cx="7643813" cy="158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714375" y="3957638"/>
            <a:ext cx="1285875" cy="158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 flipH="1" flipV="1">
            <a:off x="2108200" y="2706688"/>
            <a:ext cx="357187" cy="1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rot="5400000" flipH="1" flipV="1">
            <a:off x="6750050" y="2706688"/>
            <a:ext cx="357187" cy="15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642938" y="2886075"/>
            <a:ext cx="1644650" cy="1500188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55" name="TextBox 21"/>
          <p:cNvSpPr txBox="1">
            <a:spLocks noChangeArrowheads="1"/>
          </p:cNvSpPr>
          <p:nvPr/>
        </p:nvSpPr>
        <p:spPr bwMode="auto">
          <a:xfrm>
            <a:off x="642938" y="4386263"/>
            <a:ext cx="3532187" cy="400050"/>
          </a:xfrm>
          <a:prstGeom prst="rect">
            <a:avLst/>
          </a:prstGeom>
          <a:solidFill>
            <a:srgbClr val="00B050"/>
          </a:solidFill>
          <a:ln w="19050">
            <a:solidFill>
              <a:srgbClr val="00B05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latin typeface="Times New Roman" pitchFamily="18" charset="0"/>
                <a:cs typeface="Times New Roman" pitchFamily="18" charset="0"/>
              </a:rPr>
              <a:t>此处要加上文献类型标识符</a:t>
            </a:r>
            <a:r>
              <a:rPr lang="en-US" altLang="zh-CN" sz="2000">
                <a:latin typeface="Times New Roman" pitchFamily="18" charset="0"/>
                <a:cs typeface="Times New Roman" pitchFamily="18" charset="0"/>
              </a:rPr>
              <a:t>[J]</a:t>
            </a:r>
            <a:endParaRPr lang="zh-CN" alt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2956" name="TextBox 23"/>
          <p:cNvSpPr txBox="1">
            <a:spLocks noChangeArrowheads="1"/>
          </p:cNvSpPr>
          <p:nvPr/>
        </p:nvSpPr>
        <p:spPr bwMode="auto">
          <a:xfrm>
            <a:off x="6429375" y="4457700"/>
            <a:ext cx="1863725" cy="369888"/>
          </a:xfrm>
          <a:prstGeom prst="rect">
            <a:avLst/>
          </a:prstGeom>
          <a:solidFill>
            <a:srgbClr val="00B050"/>
          </a:solidFill>
          <a:ln w="19050">
            <a:solidFill>
              <a:srgbClr val="00B05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latin typeface="Calibri" pitchFamily="34" charset="0"/>
              </a:rPr>
              <a:t>此处要加上冒号</a:t>
            </a:r>
            <a:r>
              <a:rPr lang="en-US" altLang="zh-CN">
                <a:latin typeface="Calibri" pitchFamily="34" charset="0"/>
              </a:rPr>
              <a:t>:</a:t>
            </a:r>
            <a:endParaRPr lang="zh-CN" altLang="en-US">
              <a:latin typeface="Calibri" pitchFamily="34" charset="0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rot="16200000" flipV="1">
            <a:off x="6823075" y="2994025"/>
            <a:ext cx="1571625" cy="1355725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rot="5400000" flipH="1" flipV="1">
            <a:off x="3786981" y="4028282"/>
            <a:ext cx="2428875" cy="1588"/>
          </a:xfrm>
          <a:prstGeom prst="line">
            <a:avLst/>
          </a:prstGeom>
          <a:ln w="38100">
            <a:solidFill>
              <a:srgbClr val="FFC000"/>
            </a:solidFill>
            <a:headEnd type="none" w="med" len="med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959" name="TextBox 29"/>
          <p:cNvSpPr txBox="1">
            <a:spLocks noChangeArrowheads="1"/>
          </p:cNvSpPr>
          <p:nvPr/>
        </p:nvSpPr>
        <p:spPr bwMode="auto">
          <a:xfrm>
            <a:off x="4929188" y="5243513"/>
            <a:ext cx="2749550" cy="400050"/>
          </a:xfrm>
          <a:prstGeom prst="rect">
            <a:avLst/>
          </a:prstGeom>
          <a:solidFill>
            <a:srgbClr val="FFC000"/>
          </a:solidFill>
          <a:ln w="19050">
            <a:solidFill>
              <a:srgbClr val="FFC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latin typeface="Times New Roman" pitchFamily="18" charset="0"/>
                <a:cs typeface="Times New Roman" pitchFamily="18" charset="0"/>
              </a:rPr>
              <a:t>此处的分号要改成逗号</a:t>
            </a:r>
          </a:p>
        </p:txBody>
      </p:sp>
      <p:sp>
        <p:nvSpPr>
          <p:cNvPr id="82960" name="TextBox 30"/>
          <p:cNvSpPr txBox="1">
            <a:spLocks noChangeArrowheads="1"/>
          </p:cNvSpPr>
          <p:nvPr/>
        </p:nvSpPr>
        <p:spPr bwMode="auto">
          <a:xfrm>
            <a:off x="642938" y="5286375"/>
            <a:ext cx="3262312" cy="400050"/>
          </a:xfrm>
          <a:prstGeom prst="rect">
            <a:avLst/>
          </a:prstGeom>
          <a:solidFill>
            <a:srgbClr val="FF0000"/>
          </a:solidFill>
          <a:ln w="1905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>
                <a:latin typeface="Times New Roman" pitchFamily="18" charset="0"/>
                <a:cs typeface="Times New Roman" pitchFamily="18" charset="0"/>
              </a:rPr>
              <a:t>划红线的部分为删除的部分</a:t>
            </a:r>
          </a:p>
        </p:txBody>
      </p:sp>
      <p:sp>
        <p:nvSpPr>
          <p:cNvPr id="82961" name="TextBox 31"/>
          <p:cNvSpPr txBox="1">
            <a:spLocks noChangeArrowheads="1"/>
          </p:cNvSpPr>
          <p:nvPr/>
        </p:nvSpPr>
        <p:spPr bwMode="auto">
          <a:xfrm>
            <a:off x="571500" y="1428750"/>
            <a:ext cx="81867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400">
                <a:latin typeface="黑体" pitchFamily="49" charset="-122"/>
                <a:ea typeface="黑体" pitchFamily="49" charset="-122"/>
              </a:rPr>
              <a:t>此处教大家修改第二步：修改文后参考引文格式为国内标准</a:t>
            </a:r>
            <a:endParaRPr lang="zh-CN" altLang="en-US" sz="240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更改后</a:t>
            </a:r>
          </a:p>
        </p:txBody>
      </p:sp>
      <p:sp>
        <p:nvSpPr>
          <p:cNvPr id="83970" name="TextBox 3"/>
          <p:cNvSpPr txBox="1">
            <a:spLocks noChangeArrowheads="1"/>
          </p:cNvSpPr>
          <p:nvPr/>
        </p:nvSpPr>
        <p:spPr bwMode="auto">
          <a:xfrm>
            <a:off x="358775" y="3790950"/>
            <a:ext cx="90963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Author.Title|[J].Journal|.Year|,Volume|(Issue)|:Pages|.</a:t>
            </a:r>
          </a:p>
        </p:txBody>
      </p:sp>
      <p:sp>
        <p:nvSpPr>
          <p:cNvPr id="83971" name="TextBox 3"/>
          <p:cNvSpPr txBox="1">
            <a:spLocks noChangeArrowheads="1"/>
          </p:cNvSpPr>
          <p:nvPr/>
        </p:nvSpPr>
        <p:spPr bwMode="auto">
          <a:xfrm>
            <a:off x="358775" y="2063750"/>
            <a:ext cx="88773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lvl="1"/>
            <a:r>
              <a:rPr lang="en-US" altLang="zh-CN" sz="3200">
                <a:latin typeface="Times New Roman" pitchFamily="18" charset="0"/>
                <a:cs typeface="Times New Roman" pitchFamily="18" charset="0"/>
              </a:rPr>
              <a:t>Author. Title|. Journal|. Year|;Volume|(Issue)|:Pages|.</a:t>
            </a:r>
            <a:endParaRPr lang="zh-CN" altLang="en-US">
              <a:latin typeface="Calibri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00" y="1550988"/>
            <a:ext cx="4340225" cy="461962"/>
          </a:xfrm>
          <a:prstGeom prst="rect">
            <a:avLst/>
          </a:prstGeom>
          <a:solidFill>
            <a:srgbClr val="A5102E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b="1">
                <a:latin typeface="+mn-ea"/>
                <a:ea typeface="+mn-ea"/>
              </a:rPr>
              <a:t>Endnote </a:t>
            </a:r>
            <a:r>
              <a:rPr lang="en-US" altLang="zh-CN" sz="2400" b="1" err="1">
                <a:latin typeface="+mn-ea"/>
                <a:ea typeface="+mn-ea"/>
              </a:rPr>
              <a:t>X7</a:t>
            </a:r>
            <a:r>
              <a:rPr lang="zh-CN" altLang="en-US" sz="2400" b="1">
                <a:latin typeface="+mn-ea"/>
                <a:ea typeface="+mn-ea"/>
              </a:rPr>
              <a:t>中</a:t>
            </a:r>
            <a:r>
              <a:rPr lang="en-US" altLang="zh-CN" sz="2400" b="1">
                <a:latin typeface="+mn-ea"/>
                <a:ea typeface="+mn-ea"/>
              </a:rPr>
              <a:t>Vancouver</a:t>
            </a:r>
            <a:r>
              <a:rPr lang="zh-CN" altLang="en-US" sz="2400" b="1">
                <a:latin typeface="+mn-ea"/>
                <a:ea typeface="+mn-ea"/>
              </a:rPr>
              <a:t>代码为</a:t>
            </a:r>
            <a:endParaRPr lang="zh-CN" altLang="en-US" sz="2400" b="1">
              <a:latin typeface="+mn-ea"/>
              <a:ea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" y="3313113"/>
            <a:ext cx="2041525" cy="461962"/>
          </a:xfrm>
          <a:prstGeom prst="rect">
            <a:avLst/>
          </a:prstGeom>
          <a:solidFill>
            <a:srgbClr val="A5102E"/>
          </a:solidFill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>
                <a:latin typeface="+mn-ea"/>
                <a:ea typeface="+mn-ea"/>
              </a:rPr>
              <a:t>更改后代码为</a:t>
            </a:r>
            <a:endParaRPr lang="zh-CN" altLang="en-US" sz="2400" b="1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具体操作步骤</a:t>
            </a:r>
            <a:r>
              <a:rPr lang="en-US" altLang="zh-CN" smtClean="0"/>
              <a:t>1</a:t>
            </a:r>
            <a:endParaRPr lang="zh-CN" altLang="en-US" smtClean="0"/>
          </a:p>
        </p:txBody>
      </p:sp>
      <p:sp>
        <p:nvSpPr>
          <p:cNvPr id="8499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r="61018" b="47266"/>
          <a:stretch>
            <a:fillRect/>
          </a:stretch>
        </p:blipFill>
        <p:spPr bwMode="auto">
          <a:xfrm>
            <a:off x="214313" y="1214438"/>
            <a:ext cx="6429375" cy="4889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" name="直接箭头连接符 5"/>
          <p:cNvCxnSpPr/>
          <p:nvPr/>
        </p:nvCxnSpPr>
        <p:spPr>
          <a:xfrm rot="16200000" flipH="1">
            <a:off x="-178593" y="3250406"/>
            <a:ext cx="3357562" cy="428625"/>
          </a:xfrm>
          <a:prstGeom prst="straightConnector1">
            <a:avLst/>
          </a:prstGeom>
          <a:ln w="57150">
            <a:solidFill>
              <a:srgbClr val="A5102E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428875" y="5286375"/>
            <a:ext cx="1785938" cy="642938"/>
          </a:xfrm>
          <a:prstGeom prst="straightConnector1">
            <a:avLst/>
          </a:prstGeom>
          <a:ln w="57150">
            <a:solidFill>
              <a:srgbClr val="A5102E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995738" y="3787775"/>
            <a:ext cx="4429125" cy="1323975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latin typeface="+mn-ea"/>
                <a:ea typeface="+mn-ea"/>
              </a:rPr>
              <a:t>点击菜单栏上的</a:t>
            </a:r>
            <a:r>
              <a:rPr lang="en-US" altLang="zh-CN" sz="2000" b="1">
                <a:latin typeface="+mn-ea"/>
                <a:ea typeface="+mn-ea"/>
              </a:rPr>
              <a:t>edit</a:t>
            </a:r>
            <a:r>
              <a:rPr lang="zh-CN" altLang="en-US" sz="2000" b="1">
                <a:latin typeface="+mn-ea"/>
                <a:ea typeface="+mn-ea"/>
              </a:rPr>
              <a:t>，在弹出的下拉菜单中点击</a:t>
            </a:r>
            <a:r>
              <a:rPr lang="en-US" altLang="zh-CN" sz="2000" b="1">
                <a:latin typeface="+mn-ea"/>
                <a:ea typeface="+mn-ea"/>
              </a:rPr>
              <a:t>output style</a:t>
            </a:r>
            <a:r>
              <a:rPr lang="zh-CN" altLang="en-US" sz="2000" b="1">
                <a:latin typeface="+mn-ea"/>
                <a:ea typeface="+mn-ea"/>
              </a:rPr>
              <a:t>，然后点击</a:t>
            </a:r>
            <a:r>
              <a:rPr lang="en-US" altLang="zh-CN" sz="2000" b="1">
                <a:latin typeface="+mn-ea"/>
                <a:ea typeface="+mn-ea"/>
              </a:rPr>
              <a:t>open style manager</a:t>
            </a:r>
            <a:r>
              <a:rPr lang="zh-CN" altLang="en-US" sz="2000" b="1">
                <a:latin typeface="+mn-ea"/>
                <a:ea typeface="+mn-ea"/>
              </a:rPr>
              <a:t>，弹出</a:t>
            </a:r>
            <a:r>
              <a:rPr lang="en-US" altLang="zh-CN" sz="2000" b="1">
                <a:latin typeface="+mn-ea"/>
                <a:ea typeface="+mn-ea"/>
              </a:rPr>
              <a:t>Endnote style</a:t>
            </a:r>
            <a:r>
              <a:rPr lang="zh-CN" altLang="en-US" sz="2000" b="1">
                <a:latin typeface="+mn-ea"/>
                <a:ea typeface="+mn-ea"/>
              </a:rPr>
              <a:t>对话框</a:t>
            </a:r>
            <a:endParaRPr lang="zh-CN" altLang="en-US" sz="2000" b="1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Endnote</a:t>
            </a:r>
            <a:r>
              <a:rPr lang="zh-CN" altLang="en-US" smtClean="0"/>
              <a:t>安装路径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mtClean="0">
                <a:latin typeface="+mn-ea"/>
              </a:rPr>
              <a:t>Windows XP/Vista/7/8 </a:t>
            </a:r>
            <a:r>
              <a:rPr lang="zh-CN" altLang="en-US" smtClean="0">
                <a:latin typeface="+mn-ea"/>
              </a:rPr>
              <a:t>（</a:t>
            </a:r>
            <a:r>
              <a:rPr lang="en-US" altLang="zh-CN" smtClean="0">
                <a:latin typeface="+mn-ea"/>
              </a:rPr>
              <a:t>32Bit</a:t>
            </a:r>
            <a:r>
              <a:rPr lang="zh-CN" altLang="en-US" smtClean="0">
                <a:latin typeface="+mn-ea"/>
              </a:rPr>
              <a:t>）</a:t>
            </a:r>
            <a:endParaRPr lang="en-US" altLang="zh-CN">
              <a:latin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smtClean="0">
                <a:solidFill>
                  <a:schemeClr val="tx1"/>
                </a:solidFill>
                <a:latin typeface="+mn-ea"/>
              </a:rPr>
              <a:t>C:\Program Files\EndNote X7</a:t>
            </a: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altLang="zh-CN" smtClean="0">
                <a:latin typeface="+mn-ea"/>
              </a:rPr>
              <a:t>Windows Vista/7/8 </a:t>
            </a:r>
            <a:r>
              <a:rPr lang="zh-CN" altLang="en-US" smtClean="0">
                <a:latin typeface="+mn-ea"/>
              </a:rPr>
              <a:t>（</a:t>
            </a:r>
            <a:r>
              <a:rPr lang="en-US" altLang="zh-CN" smtClean="0">
                <a:latin typeface="+mn-ea"/>
              </a:rPr>
              <a:t>64Bit</a:t>
            </a:r>
            <a:r>
              <a:rPr lang="zh-CN" altLang="en-US" smtClean="0">
                <a:latin typeface="+mn-ea"/>
              </a:rPr>
              <a:t>）</a:t>
            </a:r>
            <a:endParaRPr lang="en-US" altLang="zh-CN" smtClean="0">
              <a:latin typeface="+mn-ea"/>
            </a:endParaRP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altLang="zh-CN" smtClean="0">
                <a:solidFill>
                  <a:schemeClr val="tx1"/>
                </a:solidFill>
                <a:latin typeface="+mn-ea"/>
              </a:rPr>
              <a:t>C</a:t>
            </a:r>
            <a:r>
              <a:rPr lang="en-US" altLang="zh-CN">
                <a:solidFill>
                  <a:schemeClr val="tx1"/>
                </a:solidFill>
                <a:latin typeface="+mn-ea"/>
              </a:rPr>
              <a:t>:\Program </a:t>
            </a:r>
            <a:r>
              <a:rPr lang="en-US" altLang="zh-CN" smtClean="0">
                <a:solidFill>
                  <a:schemeClr val="tx1"/>
                </a:solidFill>
                <a:latin typeface="+mn-ea"/>
              </a:rPr>
              <a:t>Files (X86)\</a:t>
            </a:r>
            <a:r>
              <a:rPr lang="en-US" altLang="zh-CN">
                <a:solidFill>
                  <a:schemeClr val="tx1"/>
                </a:solidFill>
                <a:latin typeface="+mn-ea"/>
              </a:rPr>
              <a:t>EndNote </a:t>
            </a:r>
            <a:r>
              <a:rPr lang="en-US" altLang="zh-CN" smtClean="0">
                <a:solidFill>
                  <a:schemeClr val="tx1"/>
                </a:solidFill>
                <a:latin typeface="+mn-ea"/>
              </a:rPr>
              <a:t>X7</a:t>
            </a:r>
          </a:p>
          <a:p>
            <a:pPr lvl="1" fontAlgn="auto">
              <a:spcAft>
                <a:spcPts val="0"/>
              </a:spcAft>
              <a:buFont typeface="Arial" pitchFamily="34" charset="0"/>
              <a:buChar char="–"/>
              <a:defRPr/>
            </a:pPr>
            <a:endParaRPr lang="en-US" altLang="zh-CN">
              <a:latin typeface="+mn-ea"/>
            </a:endParaRPr>
          </a:p>
          <a:p>
            <a:pPr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zh-CN" altLang="en-US" smtClean="0">
                <a:latin typeface="+mn-ea"/>
              </a:rPr>
              <a:t>安装路径可自行更改</a:t>
            </a:r>
            <a:endParaRPr lang="en-US" altLang="zh-CN"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具体操作步骤</a:t>
            </a:r>
            <a:r>
              <a:rPr lang="en-US" altLang="zh-CN" smtClean="0"/>
              <a:t>2</a:t>
            </a:r>
            <a:endParaRPr lang="zh-CN" altLang="en-US" smtClean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1214438"/>
            <a:ext cx="6572250" cy="494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" name="直接箭头连接符 6"/>
          <p:cNvCxnSpPr/>
          <p:nvPr/>
        </p:nvCxnSpPr>
        <p:spPr>
          <a:xfrm>
            <a:off x="1500188" y="2714625"/>
            <a:ext cx="4286250" cy="1000125"/>
          </a:xfrm>
          <a:prstGeom prst="straightConnector1">
            <a:avLst/>
          </a:prstGeom>
          <a:ln w="57150">
            <a:solidFill>
              <a:srgbClr val="A5102E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572000" y="3922713"/>
            <a:ext cx="4429125" cy="1323975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latin typeface="+mn-ea"/>
                <a:ea typeface="+mn-ea"/>
              </a:rPr>
              <a:t>在</a:t>
            </a:r>
            <a:r>
              <a:rPr lang="en-US" altLang="zh-CN" sz="2000" b="1">
                <a:latin typeface="+mn-ea"/>
                <a:ea typeface="+mn-ea"/>
              </a:rPr>
              <a:t>Endnote style</a:t>
            </a:r>
            <a:r>
              <a:rPr lang="zh-CN" altLang="en-US" sz="2000" b="1">
                <a:latin typeface="+mn-ea"/>
                <a:ea typeface="+mn-ea"/>
              </a:rPr>
              <a:t>对话框中，找到</a:t>
            </a:r>
            <a:r>
              <a:rPr lang="en-US" altLang="zh-CN" sz="2000" b="1">
                <a:latin typeface="+mn-ea"/>
                <a:ea typeface="+mn-ea"/>
              </a:rPr>
              <a:t>Vancouver</a:t>
            </a:r>
            <a:r>
              <a:rPr lang="zh-CN" altLang="en-US" sz="2000" b="1">
                <a:latin typeface="+mn-ea"/>
                <a:ea typeface="+mn-ea"/>
              </a:rPr>
              <a:t>一项并选中（背景变为蓝色为选中），然后点击右下的</a:t>
            </a:r>
            <a:r>
              <a:rPr lang="en-US" altLang="zh-CN" sz="2000" b="1">
                <a:latin typeface="+mn-ea"/>
                <a:ea typeface="+mn-ea"/>
              </a:rPr>
              <a:t>Edit</a:t>
            </a:r>
            <a:r>
              <a:rPr lang="zh-CN" altLang="en-US" sz="2000" b="1">
                <a:latin typeface="+mn-ea"/>
                <a:ea typeface="+mn-ea"/>
              </a:rPr>
              <a:t>按钮，打开</a:t>
            </a:r>
            <a:r>
              <a:rPr lang="en-US" altLang="zh-CN" sz="2000" b="1">
                <a:latin typeface="+mn-ea"/>
                <a:ea typeface="+mn-ea"/>
              </a:rPr>
              <a:t>style</a:t>
            </a:r>
            <a:r>
              <a:rPr lang="zh-CN" altLang="en-US" sz="2000" b="1">
                <a:latin typeface="+mn-ea"/>
                <a:ea typeface="+mn-ea"/>
              </a:rPr>
              <a:t>编辑窗口</a:t>
            </a:r>
            <a:endParaRPr lang="zh-CN" altLang="en-US" sz="2000" b="1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具体操作步骤</a:t>
            </a:r>
            <a:r>
              <a:rPr lang="en-US" altLang="zh-CN" smtClean="0"/>
              <a:t>3</a:t>
            </a:r>
            <a:endParaRPr lang="zh-CN" altLang="en-US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r="36312" b="38566"/>
          <a:stretch>
            <a:fillRect/>
          </a:stretch>
        </p:blipFill>
        <p:spPr bwMode="auto">
          <a:xfrm>
            <a:off x="214313" y="1357313"/>
            <a:ext cx="6786562" cy="428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143250" y="3786188"/>
            <a:ext cx="5357813" cy="1938337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latin typeface="+mn-ea"/>
                <a:ea typeface="+mn-ea"/>
              </a:rPr>
              <a:t>点击</a:t>
            </a:r>
            <a:r>
              <a:rPr lang="en-US" altLang="zh-CN" sz="2000" b="1">
                <a:latin typeface="+mn-ea"/>
                <a:ea typeface="+mn-ea"/>
              </a:rPr>
              <a:t>Citations</a:t>
            </a:r>
            <a:r>
              <a:rPr lang="zh-CN" altLang="en-US" sz="2000" b="1">
                <a:latin typeface="+mn-ea"/>
                <a:ea typeface="+mn-ea"/>
              </a:rPr>
              <a:t>下的</a:t>
            </a:r>
            <a:r>
              <a:rPr lang="en-US" altLang="zh-CN" sz="2000" b="1">
                <a:latin typeface="+mn-ea"/>
                <a:ea typeface="+mn-ea"/>
              </a:rPr>
              <a:t>Templates</a:t>
            </a:r>
            <a:r>
              <a:rPr lang="zh-CN" altLang="en-US" sz="2000" b="1">
                <a:latin typeface="+mn-ea"/>
                <a:ea typeface="+mn-ea"/>
              </a:rPr>
              <a:t>，在右侧的编辑窗口中修改代码“</a:t>
            </a:r>
            <a:r>
              <a:rPr lang="en-US" altLang="zh-CN" sz="2000" b="1">
                <a:latin typeface="+mn-ea"/>
                <a:ea typeface="+mn-ea"/>
              </a:rPr>
              <a:t>(Bibliography Number)</a:t>
            </a:r>
            <a:r>
              <a:rPr lang="zh-CN" altLang="en-US" sz="2000" b="1">
                <a:latin typeface="+mn-ea"/>
                <a:ea typeface="+mn-ea"/>
              </a:rPr>
              <a:t>”为</a:t>
            </a:r>
            <a:r>
              <a:rPr lang="en-US" altLang="zh-CN" sz="2000" b="1">
                <a:latin typeface="+mn-ea"/>
                <a:ea typeface="+mn-ea"/>
              </a:rPr>
              <a:t>[Bibliography Number]</a:t>
            </a:r>
            <a:r>
              <a:rPr lang="zh-CN" altLang="en-US" sz="2000" b="1">
                <a:latin typeface="+mn-ea"/>
                <a:ea typeface="+mn-ea"/>
              </a:rPr>
              <a:t>，并点击上方的    </a:t>
            </a:r>
            <a:endParaRPr lang="en-US" altLang="zh-CN" sz="2000" b="1"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latin typeface="+mn-ea"/>
                <a:ea typeface="+mn-ea"/>
              </a:rPr>
              <a:t>图标将代码变成上标格式。修改后效果如下</a:t>
            </a:r>
            <a:endParaRPr lang="en-US" altLang="zh-CN" sz="2000" b="1"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注意：只能在程序窗口内修改，不能从此处复制粘贴！其他代码字符不能修改！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pic>
        <p:nvPicPr>
          <p:cNvPr id="8704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2438" y="4429125"/>
            <a:ext cx="342900" cy="28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" name="直接箭头连接符 8"/>
          <p:cNvCxnSpPr/>
          <p:nvPr/>
        </p:nvCxnSpPr>
        <p:spPr>
          <a:xfrm flipV="1">
            <a:off x="1714500" y="3286125"/>
            <a:ext cx="1357313" cy="500063"/>
          </a:xfrm>
          <a:prstGeom prst="straightConnector1">
            <a:avLst/>
          </a:prstGeom>
          <a:ln w="57150">
            <a:solidFill>
              <a:srgbClr val="A5102E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1"/>
          <p:cNvSpPr/>
          <p:nvPr/>
        </p:nvSpPr>
        <p:spPr>
          <a:xfrm>
            <a:off x="3071813" y="2928938"/>
            <a:ext cx="1643062" cy="500062"/>
          </a:xfrm>
          <a:prstGeom prst="round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08575" y="2314575"/>
            <a:ext cx="2428875" cy="839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直接箭头连接符 10"/>
          <p:cNvCxnSpPr/>
          <p:nvPr/>
        </p:nvCxnSpPr>
        <p:spPr>
          <a:xfrm flipV="1">
            <a:off x="4540250" y="2847975"/>
            <a:ext cx="693738" cy="220663"/>
          </a:xfrm>
          <a:prstGeom prst="straightConnector1">
            <a:avLst/>
          </a:prstGeom>
          <a:ln w="76200">
            <a:solidFill>
              <a:srgbClr val="A51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具体操作步骤</a:t>
            </a:r>
            <a:r>
              <a:rPr lang="en-US" altLang="zh-CN" smtClean="0"/>
              <a:t>4</a:t>
            </a:r>
            <a:endParaRPr lang="zh-CN" altLang="en-US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r="38268" b="33362"/>
          <a:stretch>
            <a:fillRect/>
          </a:stretch>
        </p:blipFill>
        <p:spPr bwMode="auto">
          <a:xfrm>
            <a:off x="71438" y="1143000"/>
            <a:ext cx="6286500" cy="4443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6478588" y="2908300"/>
            <a:ext cx="2557462" cy="2308225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>
                <a:latin typeface="+mn-ea"/>
                <a:ea typeface="+mn-ea"/>
              </a:rPr>
              <a:t>参照本课件第</a:t>
            </a:r>
            <a:r>
              <a:rPr lang="en-US" altLang="zh-CN" sz="2400">
                <a:latin typeface="+mn-ea"/>
                <a:ea typeface="+mn-ea"/>
              </a:rPr>
              <a:t>77</a:t>
            </a:r>
            <a:r>
              <a:rPr lang="zh-CN" altLang="en-US" sz="2400">
                <a:latin typeface="+mn-ea"/>
                <a:ea typeface="+mn-ea"/>
              </a:rPr>
              <a:t>和</a:t>
            </a:r>
            <a:r>
              <a:rPr lang="en-US" altLang="zh-CN" sz="2400">
                <a:latin typeface="+mn-ea"/>
                <a:ea typeface="+mn-ea"/>
              </a:rPr>
              <a:t>78</a:t>
            </a:r>
            <a:r>
              <a:rPr lang="zh-CN" altLang="en-US" sz="2400">
                <a:latin typeface="+mn-ea"/>
                <a:ea typeface="+mn-ea"/>
              </a:rPr>
              <a:t>张幻灯片修改此处。</a:t>
            </a:r>
            <a:endParaRPr lang="en-US" altLang="zh-CN" sz="2400"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>
                <a:latin typeface="+mn-ea"/>
                <a:ea typeface="+mn-ea"/>
              </a:rPr>
              <a:t>只能英文输入法状态下手动输入不可复制粘贴。</a:t>
            </a:r>
            <a:endParaRPr lang="zh-CN" altLang="en-US" sz="2400">
              <a:latin typeface="+mn-ea"/>
              <a:ea typeface="+mn-ea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590800" y="4716463"/>
            <a:ext cx="3349625" cy="368300"/>
          </a:xfrm>
          <a:prstGeom prst="round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5940425" y="4900613"/>
            <a:ext cx="538163" cy="0"/>
          </a:xfrm>
          <a:prstGeom prst="straightConnector1">
            <a:avLst/>
          </a:prstGeom>
          <a:ln w="76200">
            <a:solidFill>
              <a:srgbClr val="A5102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476375" y="4868863"/>
            <a:ext cx="1114425" cy="31750"/>
          </a:xfrm>
          <a:prstGeom prst="straightConnector1">
            <a:avLst/>
          </a:prstGeom>
          <a:ln w="57150">
            <a:solidFill>
              <a:srgbClr val="A5102E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具体操作步骤</a:t>
            </a:r>
            <a:r>
              <a:rPr lang="en-US" altLang="zh-CN" smtClean="0"/>
              <a:t>5</a:t>
            </a:r>
            <a:endParaRPr lang="zh-CN" altLang="en-US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66321"/>
          <a:stretch/>
        </p:blipFill>
        <p:spPr>
          <a:xfrm>
            <a:off x="107950" y="1268413"/>
            <a:ext cx="4003675" cy="4897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" name="直接箭头连接符 6"/>
          <p:cNvCxnSpPr/>
          <p:nvPr/>
        </p:nvCxnSpPr>
        <p:spPr>
          <a:xfrm flipV="1">
            <a:off x="1116013" y="2492375"/>
            <a:ext cx="1223962" cy="2516188"/>
          </a:xfrm>
          <a:prstGeom prst="straightConnector1">
            <a:avLst/>
          </a:prstGeom>
          <a:ln w="57150">
            <a:solidFill>
              <a:srgbClr val="A5102E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2139950" y="2112963"/>
            <a:ext cx="1855788" cy="398462"/>
          </a:xfrm>
          <a:prstGeom prst="round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205288" y="1343025"/>
            <a:ext cx="4752975" cy="1568450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>
                <a:latin typeface="+mn-ea"/>
                <a:ea typeface="+mn-ea"/>
              </a:rPr>
              <a:t>此处的“</a:t>
            </a:r>
            <a:r>
              <a:rPr lang="en-US" altLang="zh-CN" sz="2400">
                <a:latin typeface="+mn-lt"/>
                <a:ea typeface="+mn-ea"/>
              </a:rPr>
              <a:t>Bibliography Number</a:t>
            </a:r>
            <a:r>
              <a:rPr lang="en-US" altLang="zh-CN" sz="2400">
                <a:latin typeface="+mn-lt"/>
                <a:ea typeface="+mn-ea"/>
              </a:rPr>
              <a:t>.</a:t>
            </a:r>
            <a:r>
              <a:rPr lang="zh-CN" altLang="en-US" sz="2400">
                <a:latin typeface="+mn-ea"/>
                <a:ea typeface="+mn-ea"/>
              </a:rPr>
              <a:t>”修改为“</a:t>
            </a:r>
            <a:r>
              <a:rPr lang="en-US" altLang="zh-CN" sz="2400">
                <a:latin typeface="+mn-lt"/>
                <a:ea typeface="+mn-ea"/>
              </a:rPr>
              <a:t>[Bibliography Number] </a:t>
            </a:r>
            <a:r>
              <a:rPr lang="zh-CN" altLang="en-US" sz="2400">
                <a:latin typeface="+mn-ea"/>
                <a:ea typeface="+mn-ea"/>
              </a:rPr>
              <a:t>”，如下图所示。</a:t>
            </a:r>
            <a:r>
              <a:rPr lang="zh-CN" altLang="en-US" sz="2400">
                <a:latin typeface="+mn-ea"/>
                <a:ea typeface="+mn-ea"/>
              </a:rPr>
              <a:t>只能英文输入法状态下手动输入不可复制粘贴</a:t>
            </a:r>
            <a:r>
              <a:rPr lang="zh-CN" altLang="en-US" sz="2400">
                <a:latin typeface="+mn-ea"/>
                <a:ea typeface="+mn-ea"/>
              </a:rPr>
              <a:t>。</a:t>
            </a:r>
            <a:endParaRPr lang="zh-CN" altLang="en-US" sz="2400">
              <a:latin typeface="+mn-ea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24940" r="39140"/>
          <a:stretch/>
        </p:blipFill>
        <p:spPr>
          <a:xfrm>
            <a:off x="4205288" y="3111500"/>
            <a:ext cx="3097212" cy="1371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直接箭头连接符 11"/>
          <p:cNvCxnSpPr/>
          <p:nvPr/>
        </p:nvCxnSpPr>
        <p:spPr>
          <a:xfrm flipV="1">
            <a:off x="6581775" y="4116388"/>
            <a:ext cx="293688" cy="644525"/>
          </a:xfrm>
          <a:prstGeom prst="straightConnector1">
            <a:avLst/>
          </a:prstGeom>
          <a:ln w="57150">
            <a:solidFill>
              <a:srgbClr val="A5102E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 flipV="1">
            <a:off x="6011863" y="4116388"/>
            <a:ext cx="569912" cy="644525"/>
          </a:xfrm>
          <a:prstGeom prst="straightConnector1">
            <a:avLst/>
          </a:prstGeom>
          <a:ln w="57150">
            <a:solidFill>
              <a:srgbClr val="A5102E"/>
            </a:solidFill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205288" y="4608513"/>
            <a:ext cx="4752975" cy="1570037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>
                <a:latin typeface="+mn-ea"/>
                <a:ea typeface="+mn-ea"/>
              </a:rPr>
              <a:t>居中的这个小点为空格占位符，无实际意义，只代表此处有一个空格，</a:t>
            </a:r>
            <a:r>
              <a:rPr lang="zh-CN" altLang="en-US" sz="2400">
                <a:latin typeface="+mn-ea"/>
                <a:ea typeface="+mn-ea"/>
              </a:rPr>
              <a:t>此</a:t>
            </a:r>
            <a:r>
              <a:rPr lang="zh-CN" altLang="en-US" sz="2400">
                <a:latin typeface="+mn-ea"/>
                <a:ea typeface="+mn-ea"/>
              </a:rPr>
              <a:t>程序中类似符号的意义同此。</a:t>
            </a:r>
            <a:endParaRPr lang="zh-CN" altLang="en-US" sz="240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具体操作步骤</a:t>
            </a:r>
            <a:r>
              <a:rPr lang="en-US" altLang="zh-CN" smtClean="0"/>
              <a:t>6</a:t>
            </a:r>
            <a:endParaRPr lang="zh-CN" altLang="en-US" smtClean="0"/>
          </a:p>
        </p:txBody>
      </p:sp>
      <p:sp>
        <p:nvSpPr>
          <p:cNvPr id="9011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整个修改过程已经完毕，现在保存此</a:t>
            </a:r>
            <a:r>
              <a:rPr lang="en-US" altLang="zh-CN" smtClean="0"/>
              <a:t>Output Style</a:t>
            </a:r>
            <a:r>
              <a:rPr lang="zh-CN" altLang="en-US" smtClean="0"/>
              <a:t>文件。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r="75458" b="75594"/>
          <a:stretch/>
        </p:blipFill>
        <p:spPr>
          <a:xfrm>
            <a:off x="457200" y="2708275"/>
            <a:ext cx="4506913" cy="252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5094288" y="3368675"/>
            <a:ext cx="3462337" cy="1939925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>
                <a:latin typeface="+mn-ea"/>
                <a:ea typeface="+mn-ea"/>
              </a:rPr>
              <a:t>依次点击菜单栏“</a:t>
            </a:r>
            <a:r>
              <a:rPr lang="en-US" altLang="zh-CN" sz="2400">
                <a:latin typeface="+mn-ea"/>
                <a:ea typeface="+mn-ea"/>
              </a:rPr>
              <a:t>File</a:t>
            </a:r>
            <a:r>
              <a:rPr lang="zh-CN" altLang="en-US" sz="2400">
                <a:latin typeface="+mn-ea"/>
                <a:ea typeface="+mn-ea"/>
              </a:rPr>
              <a:t>”</a:t>
            </a:r>
            <a:r>
              <a:rPr lang="en-US" altLang="zh-CN" sz="2400">
                <a:latin typeface="+mn-ea"/>
                <a:ea typeface="+mn-ea"/>
              </a:rPr>
              <a:t>-</a:t>
            </a:r>
            <a:r>
              <a:rPr lang="zh-CN" altLang="en-US" sz="2400">
                <a:latin typeface="+mn-ea"/>
                <a:ea typeface="+mn-ea"/>
              </a:rPr>
              <a:t>“</a:t>
            </a:r>
            <a:r>
              <a:rPr lang="en-US" altLang="zh-CN" sz="2400">
                <a:latin typeface="+mn-ea"/>
                <a:ea typeface="+mn-ea"/>
              </a:rPr>
              <a:t>Save as</a:t>
            </a:r>
            <a:r>
              <a:rPr lang="zh-CN" altLang="en-US" sz="2400">
                <a:latin typeface="+mn-ea"/>
                <a:ea typeface="+mn-ea"/>
              </a:rPr>
              <a:t>”，弹出文件保存对话框，点击“</a:t>
            </a:r>
            <a:r>
              <a:rPr lang="en-US" altLang="zh-CN" sz="2400">
                <a:latin typeface="+mn-ea"/>
                <a:ea typeface="+mn-ea"/>
              </a:rPr>
              <a:t>Save</a:t>
            </a:r>
            <a:r>
              <a:rPr lang="zh-CN" altLang="en-US" sz="2400">
                <a:latin typeface="+mn-ea"/>
                <a:ea typeface="+mn-ea"/>
              </a:rPr>
              <a:t>”进行文件的保存，见下一页。</a:t>
            </a:r>
            <a:endParaRPr lang="zh-CN" altLang="en-US" sz="240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具体操作步骤</a:t>
            </a:r>
            <a:r>
              <a:rPr lang="en-US" altLang="zh-CN" smtClean="0"/>
              <a:t>7</a:t>
            </a:r>
            <a:endParaRPr lang="zh-CN" altLang="en-US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538" y="1268413"/>
            <a:ext cx="7400925" cy="14398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1139" name="内容占位符 2"/>
          <p:cNvSpPr>
            <a:spLocks noGrp="1"/>
          </p:cNvSpPr>
          <p:nvPr>
            <p:ph idx="1"/>
          </p:nvPr>
        </p:nvSpPr>
        <p:spPr>
          <a:xfrm>
            <a:off x="457200" y="2835275"/>
            <a:ext cx="8229600" cy="3290888"/>
          </a:xfrm>
        </p:spPr>
        <p:txBody>
          <a:bodyPr/>
          <a:lstStyle/>
          <a:p>
            <a:r>
              <a:rPr lang="zh-CN" altLang="en-US" smtClean="0"/>
              <a:t>此文件名可自行修改，后缀名为</a:t>
            </a:r>
            <a:r>
              <a:rPr lang="zh-CN" altLang="en-US" smtClean="0">
                <a:solidFill>
                  <a:schemeClr val="tx1"/>
                </a:solidFill>
              </a:rPr>
              <a:t>*</a:t>
            </a:r>
            <a:r>
              <a:rPr lang="en-US" altLang="zh-CN" smtClean="0">
                <a:solidFill>
                  <a:schemeClr val="tx1"/>
                </a:solidFill>
              </a:rPr>
              <a:t>.ens</a:t>
            </a:r>
          </a:p>
          <a:p>
            <a:r>
              <a:rPr lang="zh-CN" altLang="en-US" smtClean="0"/>
              <a:t>默认保存路径为</a:t>
            </a:r>
            <a:r>
              <a:rPr lang="en-US" altLang="zh-CN" smtClean="0">
                <a:solidFill>
                  <a:schemeClr val="tx1"/>
                </a:solidFill>
              </a:rPr>
              <a:t>EndNote\Styles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925" y="4044950"/>
            <a:ext cx="1708150" cy="1831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具体操作步骤</a:t>
            </a:r>
            <a:r>
              <a:rPr lang="en-US" altLang="zh-CN" smtClean="0"/>
              <a:t>8</a:t>
            </a:r>
            <a:endParaRPr lang="zh-CN" altLang="en-US" smtClean="0"/>
          </a:p>
        </p:txBody>
      </p:sp>
      <p:sp>
        <p:nvSpPr>
          <p:cNvPr id="9216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修改完成后还要进行相关设置才能正常使用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925" y="2420938"/>
            <a:ext cx="4248150" cy="1966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457200" y="4602163"/>
            <a:ext cx="82296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在</a:t>
            </a:r>
            <a:r>
              <a:rPr lang="en-US" altLang="zh-CN" sz="2000" b="1">
                <a:solidFill>
                  <a:srgbClr val="A5102E"/>
                </a:solidFill>
                <a:latin typeface="+mn-ea"/>
                <a:ea typeface="+mn-ea"/>
              </a:rPr>
              <a:t>Endnote</a:t>
            </a: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主界面的快读工具栏上（如上图）选择默认预览输出格式为刚刚编辑好的格式。</a:t>
            </a:r>
            <a:endParaRPr lang="en-US" altLang="zh-CN" sz="2000" b="1">
              <a:solidFill>
                <a:srgbClr val="A5102E"/>
              </a:solidFill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>
              <a:solidFill>
                <a:srgbClr val="A5102E"/>
              </a:solidFill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如未直接出现在此处，可点击“</a:t>
            </a:r>
            <a:r>
              <a:rPr lang="en-US" altLang="zh-CN" sz="2000" b="1">
                <a:solidFill>
                  <a:srgbClr val="A5102E"/>
                </a:solidFill>
                <a:latin typeface="+mn-ea"/>
                <a:ea typeface="+mn-ea"/>
              </a:rPr>
              <a:t>Select Another style</a:t>
            </a: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”进行选择。</a:t>
            </a:r>
            <a:endParaRPr lang="zh-CN" altLang="en-US" sz="2000" b="1">
              <a:solidFill>
                <a:srgbClr val="A5102E"/>
              </a:solidFill>
              <a:latin typeface="+mn-ea"/>
              <a:ea typeface="+mn-ea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851275" y="3006725"/>
            <a:ext cx="2730500" cy="1214438"/>
          </a:xfrm>
          <a:prstGeom prst="round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具体操作步骤</a:t>
            </a:r>
            <a:r>
              <a:rPr lang="en-US" altLang="zh-CN" smtClean="0"/>
              <a:t>9</a:t>
            </a:r>
            <a:endParaRPr lang="zh-CN" altLang="en-US" smtClean="0"/>
          </a:p>
        </p:txBody>
      </p:sp>
      <p:sp>
        <p:nvSpPr>
          <p:cNvPr id="9318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在</a:t>
            </a:r>
            <a:r>
              <a:rPr lang="en-US" altLang="zh-CN" smtClean="0"/>
              <a:t>Word</a:t>
            </a:r>
            <a:r>
              <a:rPr lang="zh-CN" altLang="en-US" smtClean="0"/>
              <a:t>程序中修改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r="49446" b="78546"/>
          <a:stretch/>
        </p:blipFill>
        <p:spPr>
          <a:xfrm>
            <a:off x="471488" y="2060575"/>
            <a:ext cx="8148637" cy="19446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圆角矩形 6"/>
          <p:cNvSpPr/>
          <p:nvPr/>
        </p:nvSpPr>
        <p:spPr>
          <a:xfrm>
            <a:off x="3419475" y="2636838"/>
            <a:ext cx="2730500" cy="1214437"/>
          </a:xfrm>
          <a:prstGeom prst="round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7200" y="4602163"/>
            <a:ext cx="8229600" cy="1323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在</a:t>
            </a:r>
            <a:r>
              <a:rPr lang="en-US" altLang="zh-CN" sz="2000" b="1">
                <a:solidFill>
                  <a:srgbClr val="A5102E"/>
                </a:solidFill>
                <a:latin typeface="+mn-ea"/>
                <a:ea typeface="+mn-ea"/>
              </a:rPr>
              <a:t>Word</a:t>
            </a: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程序窗口的工具栏上展开</a:t>
            </a:r>
            <a:r>
              <a:rPr lang="en-US" altLang="zh-CN" sz="2000" b="1">
                <a:solidFill>
                  <a:srgbClr val="A5102E"/>
                </a:solidFill>
                <a:latin typeface="+mn-ea"/>
                <a:ea typeface="+mn-ea"/>
              </a:rPr>
              <a:t>Endnote </a:t>
            </a:r>
            <a:r>
              <a:rPr lang="en-US" altLang="zh-CN" sz="2000" b="1" err="1">
                <a:solidFill>
                  <a:srgbClr val="A5102E"/>
                </a:solidFill>
                <a:latin typeface="+mn-ea"/>
                <a:ea typeface="+mn-ea"/>
              </a:rPr>
              <a:t>X7</a:t>
            </a: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工具栏，将“</a:t>
            </a:r>
            <a:r>
              <a:rPr lang="en-US" altLang="zh-CN" sz="2000" b="1">
                <a:solidFill>
                  <a:srgbClr val="A5102E"/>
                </a:solidFill>
                <a:latin typeface="+mn-ea"/>
                <a:ea typeface="+mn-ea"/>
              </a:rPr>
              <a:t>S</a:t>
            </a:r>
            <a:r>
              <a:rPr lang="en-US" altLang="zh-CN" sz="2000" b="1">
                <a:solidFill>
                  <a:srgbClr val="A5102E"/>
                </a:solidFill>
                <a:latin typeface="+mn-ea"/>
                <a:ea typeface="+mn-ea"/>
              </a:rPr>
              <a:t>tyle</a:t>
            </a: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”工具栏内</a:t>
            </a: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选择默认预览输出格式为刚刚编辑好的</a:t>
            </a: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格式（如上图）。</a:t>
            </a:r>
            <a:endParaRPr lang="en-US" altLang="zh-CN" sz="2000" b="1">
              <a:solidFill>
                <a:srgbClr val="A5102E"/>
              </a:solidFill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sz="2000" b="1">
              <a:solidFill>
                <a:srgbClr val="A5102E"/>
              </a:solidFill>
              <a:latin typeface="+mn-ea"/>
              <a:ea typeface="+mn-ea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如未直接出现在此处，可点击“</a:t>
            </a:r>
            <a:r>
              <a:rPr lang="en-US" altLang="zh-CN" sz="2000" b="1">
                <a:solidFill>
                  <a:srgbClr val="A5102E"/>
                </a:solidFill>
                <a:latin typeface="+mn-ea"/>
                <a:ea typeface="+mn-ea"/>
              </a:rPr>
              <a:t>Select Another style</a:t>
            </a: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”进行选择</a:t>
            </a:r>
            <a:r>
              <a:rPr lang="zh-CN" altLang="en-US" sz="2000" b="1">
                <a:solidFill>
                  <a:srgbClr val="A5102E"/>
                </a:solidFill>
                <a:latin typeface="+mn-ea"/>
                <a:ea typeface="+mn-ea"/>
              </a:rPr>
              <a:t>。</a:t>
            </a:r>
            <a:endParaRPr lang="zh-CN" altLang="en-US" sz="2000" b="1">
              <a:solidFill>
                <a:srgbClr val="A5102E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高级技巧</a:t>
            </a:r>
          </a:p>
        </p:txBody>
      </p:sp>
      <p:sp>
        <p:nvSpPr>
          <p:cNvPr id="9421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en-US" altLang="zh-CN" smtClean="0"/>
              <a:t>Output Style</a:t>
            </a:r>
            <a:r>
              <a:rPr lang="zh-CN" altLang="en-US" smtClean="0"/>
              <a:t>不仅可以在原有</a:t>
            </a:r>
            <a:r>
              <a:rPr lang="en-US" altLang="zh-CN" smtClean="0"/>
              <a:t>Style</a:t>
            </a:r>
            <a:r>
              <a:rPr lang="zh-CN" altLang="en-US" smtClean="0"/>
              <a:t>基础上进行修改而来，还可以从头建立。当然，从头建立过程相对较复杂。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9523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6" name="矩形 5"/>
          <p:cNvSpPr/>
          <p:nvPr/>
        </p:nvSpPr>
        <p:spPr>
          <a:xfrm>
            <a:off x="0" y="0"/>
            <a:ext cx="9144000" cy="58578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0" y="2143125"/>
            <a:ext cx="9144000" cy="1428750"/>
          </a:xfrm>
          <a:prstGeom prst="rect">
            <a:avLst/>
          </a:prstGeom>
          <a:solidFill>
            <a:srgbClr val="A510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/>
              <a:t>使用数据</a:t>
            </a:r>
            <a:endParaRPr lang="zh-CN" altLang="en-US" sz="66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安装目录简介</a:t>
            </a:r>
          </a:p>
        </p:txBody>
      </p:sp>
      <p:sp>
        <p:nvSpPr>
          <p:cNvPr id="1331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en-US" altLang="zh-CN" smtClean="0"/>
              <a:t>Filters </a:t>
            </a:r>
            <a:r>
              <a:rPr lang="zh-CN" altLang="en-US" smtClean="0"/>
              <a:t>文件夹</a:t>
            </a:r>
            <a:endParaRPr lang="en-US" altLang="zh-CN" smtClean="0"/>
          </a:p>
          <a:p>
            <a:pPr lvl="1"/>
            <a:r>
              <a:rPr lang="zh-CN" altLang="en-US" smtClean="0">
                <a:solidFill>
                  <a:schemeClr val="tx1"/>
                </a:solidFill>
              </a:rPr>
              <a:t>存放数据库导入的过滤器文件</a:t>
            </a:r>
            <a:endParaRPr lang="en-US" altLang="zh-CN" smtClean="0">
              <a:solidFill>
                <a:schemeClr val="tx1"/>
              </a:solidFill>
            </a:endParaRPr>
          </a:p>
          <a:p>
            <a:pPr lvl="1"/>
            <a:endParaRPr lang="en-US" altLang="zh-CN" smtClean="0"/>
          </a:p>
          <a:p>
            <a:r>
              <a:rPr lang="en-US" altLang="zh-CN" smtClean="0"/>
              <a:t>Styles </a:t>
            </a:r>
            <a:r>
              <a:rPr lang="zh-CN" altLang="en-US" smtClean="0"/>
              <a:t>文件夹</a:t>
            </a:r>
            <a:endParaRPr lang="en-US" altLang="zh-CN" smtClean="0"/>
          </a:p>
          <a:p>
            <a:pPr lvl="1"/>
            <a:r>
              <a:rPr lang="zh-CN" altLang="en-US" smtClean="0">
                <a:solidFill>
                  <a:schemeClr val="tx1"/>
                </a:solidFill>
              </a:rPr>
              <a:t>存放引文输出格式文件</a:t>
            </a:r>
            <a:endParaRPr lang="en-US" altLang="zh-CN" smtClean="0">
              <a:solidFill>
                <a:schemeClr val="tx1"/>
              </a:solidFill>
            </a:endParaRPr>
          </a:p>
          <a:p>
            <a:pPr lvl="1"/>
            <a:endParaRPr lang="en-US" altLang="zh-CN" smtClean="0"/>
          </a:p>
          <a:p>
            <a:r>
              <a:rPr lang="en-US" altLang="zh-CN" smtClean="0"/>
              <a:t>Templates </a:t>
            </a:r>
            <a:r>
              <a:rPr lang="zh-CN" altLang="en-US" smtClean="0"/>
              <a:t>文件夹</a:t>
            </a:r>
            <a:endParaRPr lang="en-US" altLang="zh-CN" smtClean="0"/>
          </a:p>
          <a:p>
            <a:pPr lvl="1"/>
            <a:r>
              <a:rPr lang="zh-CN" altLang="en-US" smtClean="0">
                <a:solidFill>
                  <a:schemeClr val="tx1"/>
                </a:solidFill>
              </a:rPr>
              <a:t>存放预设写作模板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29400" y="1214438"/>
            <a:ext cx="80010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43688" y="2938463"/>
            <a:ext cx="80010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43688" y="4510088"/>
            <a:ext cx="800100" cy="11334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使用</a:t>
            </a:r>
            <a:r>
              <a:rPr lang="en-US" altLang="zh-CN" smtClean="0"/>
              <a:t>Endnote</a:t>
            </a:r>
            <a:r>
              <a:rPr lang="zh-CN" altLang="en-US" smtClean="0"/>
              <a:t>数据</a:t>
            </a:r>
          </a:p>
        </p:txBody>
      </p:sp>
      <p:sp>
        <p:nvSpPr>
          <p:cNvPr id="9625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完成以上数据导入、数据管理以及</a:t>
            </a:r>
            <a:r>
              <a:rPr lang="en-US" altLang="zh-CN" smtClean="0"/>
              <a:t>Output Style</a:t>
            </a:r>
            <a:r>
              <a:rPr lang="zh-CN" altLang="en-US" smtClean="0"/>
              <a:t>的设定，现在可以进行数据的使用即书写论文时插入引文的功能了。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1" name="图片 2"/>
          <p:cNvPicPr>
            <a:picLocks noChangeAspect="1"/>
          </p:cNvPicPr>
          <p:nvPr/>
        </p:nvPicPr>
        <p:blipFill>
          <a:blip r:embed="rId2"/>
          <a:srcRect b="22173"/>
          <a:stretch>
            <a:fillRect/>
          </a:stretch>
        </p:blipFill>
        <p:spPr bwMode="auto">
          <a:xfrm>
            <a:off x="71438" y="1258888"/>
            <a:ext cx="9037637" cy="483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728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认识</a:t>
            </a:r>
            <a:r>
              <a:rPr lang="en-US" altLang="zh-CN" smtClean="0"/>
              <a:t>Endnote X7</a:t>
            </a:r>
            <a:r>
              <a:rPr lang="zh-CN" altLang="en-US" smtClean="0"/>
              <a:t>在</a:t>
            </a:r>
            <a:r>
              <a:rPr lang="en-US" altLang="zh-CN" smtClean="0"/>
              <a:t>Word</a:t>
            </a:r>
            <a:r>
              <a:rPr lang="zh-CN" altLang="en-US" smtClean="0"/>
              <a:t>内的工具栏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34925" y="1844675"/>
            <a:ext cx="2411413" cy="1008063"/>
          </a:xfrm>
          <a:prstGeom prst="round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2627313" y="1844675"/>
            <a:ext cx="2411412" cy="1008063"/>
          </a:xfrm>
          <a:prstGeom prst="round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5219700" y="1844675"/>
            <a:ext cx="1873250" cy="1008063"/>
          </a:xfrm>
          <a:prstGeom prst="round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46938" y="1844675"/>
            <a:ext cx="1501775" cy="1008063"/>
          </a:xfrm>
          <a:prstGeom prst="roundRect">
            <a:avLst/>
          </a:prstGeom>
          <a:noFill/>
          <a:ln w="57150">
            <a:solidFill>
              <a:srgbClr val="A5102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7287" name="文本框 10"/>
          <p:cNvSpPr txBox="1">
            <a:spLocks noChangeArrowheads="1"/>
          </p:cNvSpPr>
          <p:nvPr/>
        </p:nvSpPr>
        <p:spPr bwMode="auto">
          <a:xfrm>
            <a:off x="246063" y="3716338"/>
            <a:ext cx="1990725" cy="400050"/>
          </a:xfrm>
          <a:prstGeom prst="rect">
            <a:avLst/>
          </a:prstGeom>
          <a:solidFill>
            <a:srgbClr val="990000"/>
          </a:solidFill>
          <a:ln w="9525">
            <a:solidFill>
              <a:srgbClr val="99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Calibri" pitchFamily="34" charset="0"/>
              </a:rPr>
              <a:t>插入引文功能区</a:t>
            </a:r>
          </a:p>
        </p:txBody>
      </p:sp>
      <p:sp>
        <p:nvSpPr>
          <p:cNvPr id="97288" name="文本框 11"/>
          <p:cNvSpPr txBox="1">
            <a:spLocks noChangeArrowheads="1"/>
          </p:cNvSpPr>
          <p:nvPr/>
        </p:nvSpPr>
        <p:spPr bwMode="auto">
          <a:xfrm>
            <a:off x="2838450" y="3570288"/>
            <a:ext cx="1990725" cy="708025"/>
          </a:xfrm>
          <a:prstGeom prst="rect">
            <a:avLst/>
          </a:prstGeom>
          <a:solidFill>
            <a:srgbClr val="990000"/>
          </a:solidFill>
          <a:ln w="9525">
            <a:solidFill>
              <a:srgbClr val="99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Calibri" pitchFamily="34" charset="0"/>
              </a:rPr>
              <a:t>输出风格更改功能区</a:t>
            </a:r>
          </a:p>
        </p:txBody>
      </p:sp>
      <p:sp>
        <p:nvSpPr>
          <p:cNvPr id="97289" name="文本框 12"/>
          <p:cNvSpPr txBox="1">
            <a:spLocks noChangeArrowheads="1"/>
          </p:cNvSpPr>
          <p:nvPr/>
        </p:nvSpPr>
        <p:spPr bwMode="auto">
          <a:xfrm>
            <a:off x="5160963" y="3570288"/>
            <a:ext cx="1990725" cy="708025"/>
          </a:xfrm>
          <a:prstGeom prst="rect">
            <a:avLst/>
          </a:prstGeom>
          <a:solidFill>
            <a:srgbClr val="990000"/>
          </a:solidFill>
          <a:ln w="9525">
            <a:solidFill>
              <a:srgbClr val="99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Calibri" pitchFamily="34" charset="0"/>
              </a:rPr>
              <a:t>引文分类及实时更新设定功能区</a:t>
            </a:r>
          </a:p>
        </p:txBody>
      </p:sp>
      <p:sp>
        <p:nvSpPr>
          <p:cNvPr id="97290" name="文本框 13"/>
          <p:cNvSpPr txBox="1">
            <a:spLocks noChangeArrowheads="1"/>
          </p:cNvSpPr>
          <p:nvPr/>
        </p:nvSpPr>
        <p:spPr bwMode="auto">
          <a:xfrm>
            <a:off x="7259638" y="3416300"/>
            <a:ext cx="1501775" cy="1016000"/>
          </a:xfrm>
          <a:prstGeom prst="rect">
            <a:avLst/>
          </a:prstGeom>
          <a:solidFill>
            <a:srgbClr val="990000"/>
          </a:solidFill>
          <a:ln w="9525">
            <a:solidFill>
              <a:srgbClr val="99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2000" b="1">
                <a:solidFill>
                  <a:schemeClr val="bg1"/>
                </a:solidFill>
                <a:latin typeface="Calibri" pitchFamily="34" charset="0"/>
              </a:rPr>
              <a:t>引文导出与插件属性设定功能区</a:t>
            </a:r>
          </a:p>
        </p:txBody>
      </p:sp>
      <p:cxnSp>
        <p:nvCxnSpPr>
          <p:cNvPr id="16" name="直接箭头连接符 15"/>
          <p:cNvCxnSpPr>
            <a:stCxn id="7" idx="2"/>
            <a:endCxn id="97287" idx="0"/>
          </p:cNvCxnSpPr>
          <p:nvPr/>
        </p:nvCxnSpPr>
        <p:spPr>
          <a:xfrm>
            <a:off x="1241425" y="2852738"/>
            <a:ext cx="0" cy="863600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8" idx="2"/>
            <a:endCxn id="97288" idx="0"/>
          </p:cNvCxnSpPr>
          <p:nvPr/>
        </p:nvCxnSpPr>
        <p:spPr>
          <a:xfrm>
            <a:off x="3833813" y="2852738"/>
            <a:ext cx="0" cy="717550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9" idx="2"/>
            <a:endCxn id="97289" idx="0"/>
          </p:cNvCxnSpPr>
          <p:nvPr/>
        </p:nvCxnSpPr>
        <p:spPr>
          <a:xfrm>
            <a:off x="6156325" y="2852738"/>
            <a:ext cx="0" cy="717550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10" idx="2"/>
            <a:endCxn id="97290" idx="0"/>
          </p:cNvCxnSpPr>
          <p:nvPr/>
        </p:nvCxnSpPr>
        <p:spPr>
          <a:xfrm>
            <a:off x="7997825" y="2852738"/>
            <a:ext cx="12700" cy="563562"/>
          </a:xfrm>
          <a:prstGeom prst="straightConnector1">
            <a:avLst/>
          </a:prstGeom>
          <a:ln w="57150">
            <a:solidFill>
              <a:srgbClr val="99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插入引文功能区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t="5906" r="82099" b="70672"/>
          <a:stretch/>
        </p:blipFill>
        <p:spPr>
          <a:xfrm>
            <a:off x="2044700" y="2001838"/>
            <a:ext cx="4356100" cy="32051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5140325" y="2046288"/>
            <a:ext cx="1595438" cy="401637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返回</a:t>
            </a:r>
            <a:r>
              <a:rPr lang="en-US" altLang="zh-CN" sz="2000" b="1">
                <a:solidFill>
                  <a:schemeClr val="bg1"/>
                </a:solidFill>
                <a:latin typeface="+mn-ea"/>
                <a:ea typeface="+mn-ea"/>
              </a:rPr>
              <a:t>Endnote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9825" y="2492375"/>
            <a:ext cx="1992313" cy="4000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编辑、管理引文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76950" y="2994025"/>
            <a:ext cx="2382838" cy="4000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编辑</a:t>
            </a:r>
            <a:r>
              <a:rPr lang="en-US" altLang="zh-CN" sz="2000" b="1">
                <a:solidFill>
                  <a:schemeClr val="bg1"/>
                </a:solidFill>
                <a:latin typeface="+mn-ea"/>
                <a:ea typeface="+mn-ea"/>
              </a:rPr>
              <a:t>library</a:t>
            </a: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的文献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1550" y="3394075"/>
            <a:ext cx="1217613" cy="4000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插入引文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78450" y="3811588"/>
            <a:ext cx="3549650" cy="708025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插入</a:t>
            </a:r>
            <a:r>
              <a:rPr lang="en-US" altLang="zh-CN" sz="2000" b="1">
                <a:solidFill>
                  <a:schemeClr val="bg1"/>
                </a:solidFill>
                <a:latin typeface="+mn-ea"/>
                <a:ea typeface="+mn-ea"/>
              </a:rPr>
              <a:t>Endnote</a:t>
            </a: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程序中选中的书目引文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0125" y="4300538"/>
            <a:ext cx="1216025" cy="4000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插入笔记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22750" y="4829175"/>
            <a:ext cx="1216025" cy="4000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插入图片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2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输出风格更改功能区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7901" t="3735" r="56088" b="70672"/>
          <a:stretch/>
        </p:blipFill>
        <p:spPr>
          <a:xfrm>
            <a:off x="1619250" y="1773238"/>
            <a:ext cx="6118225" cy="338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文本框 6"/>
          <p:cNvSpPr txBox="1"/>
          <p:nvPr/>
        </p:nvSpPr>
        <p:spPr>
          <a:xfrm>
            <a:off x="3348038" y="2133600"/>
            <a:ext cx="1990725" cy="4000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输出风格的选择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86413" y="2533650"/>
            <a:ext cx="1733550" cy="4000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更新引文信息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586413" y="2957513"/>
            <a:ext cx="1216025" cy="4000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转换引文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67213" y="3821113"/>
            <a:ext cx="3022600" cy="40005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>
                <a:solidFill>
                  <a:schemeClr val="bg1"/>
                </a:solidFill>
                <a:latin typeface="+mn-ea"/>
                <a:ea typeface="+mn-ea"/>
              </a:rPr>
              <a:t>转换成定稿（去域代码）</a:t>
            </a:r>
            <a:endParaRPr lang="zh-CN" altLang="en-US" sz="2000" b="1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引文分类及实时更新设定功能区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36165" t="3735" r="45572" b="79531"/>
          <a:stretch/>
        </p:blipFill>
        <p:spPr>
          <a:xfrm>
            <a:off x="2051050" y="2133600"/>
            <a:ext cx="5032375" cy="2590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CWYW</a:t>
            </a:r>
            <a:r>
              <a:rPr lang="zh-CN" altLang="en-US" smtClean="0"/>
              <a:t>功能演示</a:t>
            </a:r>
          </a:p>
        </p:txBody>
      </p:sp>
      <p:sp>
        <p:nvSpPr>
          <p:cNvPr id="101378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en-US" altLang="zh-CN" smtClean="0"/>
              <a:t>Cite While You Write</a:t>
            </a:r>
            <a:r>
              <a:rPr lang="zh-CN" altLang="en-US" smtClean="0"/>
              <a:t>（</a:t>
            </a:r>
            <a:r>
              <a:rPr lang="en-US" altLang="zh-CN" smtClean="0"/>
              <a:t>CWYW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“边写作边引用”无疑是</a:t>
            </a:r>
            <a:r>
              <a:rPr lang="en-US" altLang="zh-CN" smtClean="0"/>
              <a:t>Endnote Web</a:t>
            </a:r>
            <a:r>
              <a:rPr lang="zh-CN" altLang="en-US" smtClean="0"/>
              <a:t>最重要的功能，接下来真正开始介绍它的使用方法！</a:t>
            </a:r>
          </a:p>
          <a:p>
            <a:endParaRPr lang="zh-CN" altLang="en-US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打开</a:t>
            </a:r>
            <a:r>
              <a:rPr lang="en-US" altLang="zh-CN" smtClean="0"/>
              <a:t>Word</a:t>
            </a:r>
            <a:r>
              <a:rPr lang="zh-CN" altLang="en-US" smtClean="0"/>
              <a:t>文档和</a:t>
            </a:r>
            <a:r>
              <a:rPr lang="en-US" altLang="zh-CN" smtClean="0"/>
              <a:t>Endnote</a:t>
            </a:r>
            <a:r>
              <a:rPr lang="zh-CN" altLang="en-US" smtClean="0"/>
              <a:t>程序</a:t>
            </a:r>
          </a:p>
        </p:txBody>
      </p:sp>
      <p:sp>
        <p:nvSpPr>
          <p:cNvPr id="102402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打开</a:t>
            </a:r>
            <a:r>
              <a:rPr lang="en-US" altLang="zh-CN" smtClean="0"/>
              <a:t>Word</a:t>
            </a:r>
            <a:r>
              <a:rPr lang="zh-CN" altLang="en-US" smtClean="0"/>
              <a:t>文档和</a:t>
            </a:r>
            <a:r>
              <a:rPr lang="en-US" altLang="zh-CN" smtClean="0"/>
              <a:t>Endnote</a:t>
            </a:r>
            <a:r>
              <a:rPr lang="zh-CN" altLang="en-US" smtClean="0"/>
              <a:t>程序，并在</a:t>
            </a:r>
            <a:r>
              <a:rPr lang="en-US" altLang="zh-CN" smtClean="0"/>
              <a:t>word</a:t>
            </a:r>
            <a:r>
              <a:rPr lang="zh-CN" altLang="en-US" smtClean="0"/>
              <a:t>工具栏上显示</a:t>
            </a:r>
            <a:r>
              <a:rPr lang="en-US" altLang="zh-CN" smtClean="0"/>
              <a:t>Endnote</a:t>
            </a:r>
            <a:r>
              <a:rPr lang="zh-CN" altLang="en-US" smtClean="0"/>
              <a:t>工具选项</a:t>
            </a:r>
          </a:p>
        </p:txBody>
      </p:sp>
      <p:pic>
        <p:nvPicPr>
          <p:cNvPr id="102403" name="图片 3"/>
          <p:cNvPicPr>
            <a:picLocks noChangeAspect="1"/>
          </p:cNvPicPr>
          <p:nvPr/>
        </p:nvPicPr>
        <p:blipFill>
          <a:blip r:embed="rId2"/>
          <a:srcRect l="24542" t="6688" r="5727" b="14563"/>
          <a:stretch>
            <a:fillRect/>
          </a:stretch>
        </p:blipFill>
        <p:spPr bwMode="auto">
          <a:xfrm>
            <a:off x="1141413" y="2349500"/>
            <a:ext cx="6859587" cy="4354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将光标放在需要插入引文的地方</a:t>
            </a:r>
          </a:p>
        </p:txBody>
      </p:sp>
      <p:sp>
        <p:nvSpPr>
          <p:cNvPr id="103426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比如，我要在“</a:t>
            </a:r>
            <a:r>
              <a:rPr lang="zh-CN" altLang="zh-CN" smtClean="0"/>
              <a:t>现在很多杂志都要求作者提供电子文稿</a:t>
            </a:r>
            <a:r>
              <a:rPr lang="zh-CN" altLang="en-US" smtClean="0"/>
              <a:t>”插入一片参考引文，将</a:t>
            </a:r>
            <a:r>
              <a:rPr lang="zh-CN" altLang="en-US" smtClean="0">
                <a:solidFill>
                  <a:schemeClr val="tx1"/>
                </a:solidFill>
              </a:rPr>
              <a:t>光标</a:t>
            </a:r>
            <a:r>
              <a:rPr lang="zh-CN" altLang="en-US" smtClean="0"/>
              <a:t>放在“稿”字后面。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2952750"/>
            <a:ext cx="6375400" cy="157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右箭头 4"/>
          <p:cNvSpPr/>
          <p:nvPr/>
        </p:nvSpPr>
        <p:spPr>
          <a:xfrm rot="16418496">
            <a:off x="6426994" y="4264819"/>
            <a:ext cx="1370012" cy="1212850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4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en-US" altLang="zh-CN" smtClean="0"/>
              <a:t>Go to Endnote</a:t>
            </a:r>
            <a:endParaRPr lang="zh-CN" altLang="en-US" smtClean="0"/>
          </a:p>
        </p:txBody>
      </p:sp>
      <p:sp>
        <p:nvSpPr>
          <p:cNvPr id="104450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r>
              <a:rPr lang="zh-CN" altLang="en-US" smtClean="0"/>
              <a:t>然后点击工具栏“插入引文功能区”的“</a:t>
            </a:r>
            <a:r>
              <a:rPr lang="en-US" altLang="zh-CN" smtClean="0"/>
              <a:t>Go to Endnote</a:t>
            </a:r>
            <a:r>
              <a:rPr lang="zh-CN" altLang="en-US" smtClean="0"/>
              <a:t>”按钮，返回至</a:t>
            </a:r>
            <a:r>
              <a:rPr lang="en-US" altLang="zh-CN" smtClean="0"/>
              <a:t>Endnote</a:t>
            </a:r>
            <a:r>
              <a:rPr lang="zh-CN" altLang="en-US" smtClean="0"/>
              <a:t>程序界面。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3141663"/>
            <a:ext cx="4591050" cy="2192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右箭头 4"/>
          <p:cNvSpPr/>
          <p:nvPr/>
        </p:nvSpPr>
        <p:spPr>
          <a:xfrm rot="9142807">
            <a:off x="5348288" y="2778125"/>
            <a:ext cx="1370012" cy="12112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r>
              <a:rPr lang="zh-CN" altLang="en-US" smtClean="0"/>
              <a:t>选中相应的书目记录</a:t>
            </a:r>
          </a:p>
        </p:txBody>
      </p:sp>
      <p:sp>
        <p:nvSpPr>
          <p:cNvPr id="105474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4768850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8" y="1265238"/>
            <a:ext cx="7439025" cy="4953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右箭头 4"/>
          <p:cNvSpPr/>
          <p:nvPr/>
        </p:nvSpPr>
        <p:spPr>
          <a:xfrm rot="9142807">
            <a:off x="7621588" y="1606550"/>
            <a:ext cx="1370012" cy="121126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5587</Words>
  <Application>Microsoft Office PowerPoint</Application>
  <PresentationFormat>全屏显示(4:3)</PresentationFormat>
  <Paragraphs>405</Paragraphs>
  <Slides>114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演示文稿设计模板</vt:lpstr>
      </vt:variant>
      <vt:variant>
        <vt:i4>3</vt:i4>
      </vt:variant>
      <vt:variant>
        <vt:lpstr>幻灯片标题</vt:lpstr>
      </vt:variant>
      <vt:variant>
        <vt:i4>114</vt:i4>
      </vt:variant>
    </vt:vector>
  </HeadingPairs>
  <TitlesOfParts>
    <vt:vector size="123" baseType="lpstr">
      <vt:lpstr>Calibri</vt:lpstr>
      <vt:lpstr>宋体</vt:lpstr>
      <vt:lpstr>Arial</vt:lpstr>
      <vt:lpstr>Times New Roman</vt:lpstr>
      <vt:lpstr>黑体</vt:lpstr>
      <vt:lpstr>华文中宋</vt:lpstr>
      <vt:lpstr>Office 主题</vt:lpstr>
      <vt:lpstr>Office 主题</vt:lpstr>
      <vt:lpstr>Office 主题</vt:lpstr>
      <vt:lpstr>幻灯片 1</vt:lpstr>
      <vt:lpstr>目录</vt:lpstr>
      <vt:lpstr>幻灯片 3</vt:lpstr>
      <vt:lpstr>文献管理的发展</vt:lpstr>
      <vt:lpstr>Endnote工作流程</vt:lpstr>
      <vt:lpstr>Endnote文献管理需要掌握的基本功能</vt:lpstr>
      <vt:lpstr>Endnote的安装</vt:lpstr>
      <vt:lpstr>Endnote安装路径</vt:lpstr>
      <vt:lpstr>安装目录简介</vt:lpstr>
      <vt:lpstr>数据保存目录</vt:lpstr>
      <vt:lpstr>*.enl文件</vt:lpstr>
      <vt:lpstr>My Endnote Library.Data 文件夹</vt:lpstr>
      <vt:lpstr>数据的迁移与备份</vt:lpstr>
      <vt:lpstr>Endnote界面简介</vt:lpstr>
      <vt:lpstr>快速工具栏-输出格式选择</vt:lpstr>
      <vt:lpstr>快速工具栏</vt:lpstr>
      <vt:lpstr>Library管理窗口</vt:lpstr>
      <vt:lpstr>书目信息浏览窗口</vt:lpstr>
      <vt:lpstr>书目信息编辑窗口及输出格式预览窗口</vt:lpstr>
      <vt:lpstr>全文预览窗口</vt:lpstr>
      <vt:lpstr>界面调整</vt:lpstr>
      <vt:lpstr>设置后界面</vt:lpstr>
      <vt:lpstr>幻灯片 23</vt:lpstr>
      <vt:lpstr>建立数据库</vt:lpstr>
      <vt:lpstr>手动输入书目数据</vt:lpstr>
      <vt:lpstr>使用内置在线搜索功能直接添加书目数据</vt:lpstr>
      <vt:lpstr>在线搜索</vt:lpstr>
      <vt:lpstr>在线搜索-选择在线数据库</vt:lpstr>
      <vt:lpstr>在线搜索-检索策略构建和检索结果</vt:lpstr>
      <vt:lpstr>导入PDF里面的书目数据</vt:lpstr>
      <vt:lpstr>导入PDF里面的书目数据-导入选项</vt:lpstr>
      <vt:lpstr>导入PDF-注意事项</vt:lpstr>
      <vt:lpstr>导入Pubmed搜索的数据</vt:lpstr>
      <vt:lpstr>导入Pubmed搜索的数据</vt:lpstr>
      <vt:lpstr>导入Pubmed搜索的数据</vt:lpstr>
      <vt:lpstr>导入FMJS搜索的数据</vt:lpstr>
      <vt:lpstr>导入FMJS搜索的数据</vt:lpstr>
      <vt:lpstr>导入FMJS搜索的数据</vt:lpstr>
      <vt:lpstr>导入FMJS搜索的数据</vt:lpstr>
      <vt:lpstr>导入sciencedirect搜索的数据</vt:lpstr>
      <vt:lpstr>导入sciencedirect搜索的数据</vt:lpstr>
      <vt:lpstr>导入谷歌学术搜索的数据</vt:lpstr>
      <vt:lpstr>导入谷歌学术搜索的数据-先设置</vt:lpstr>
      <vt:lpstr>导入谷歌学术搜索的数据-先设置</vt:lpstr>
      <vt:lpstr>导入谷歌学术搜索的数据</vt:lpstr>
      <vt:lpstr>导入cnki搜索的数据</vt:lpstr>
      <vt:lpstr>导入cnki搜索的数据</vt:lpstr>
      <vt:lpstr>导入cnki搜索的数据</vt:lpstr>
      <vt:lpstr>导入cnki搜索的数据</vt:lpstr>
      <vt:lpstr>导入cnki搜索的数据</vt:lpstr>
      <vt:lpstr>导入万方搜索的数据</vt:lpstr>
      <vt:lpstr>导入万方搜索的数据</vt:lpstr>
      <vt:lpstr>导入万方搜索的数据</vt:lpstr>
      <vt:lpstr>导入万方搜索的数据</vt:lpstr>
      <vt:lpstr>导入万方搜索的数据</vt:lpstr>
      <vt:lpstr>链接PDF全文</vt:lpstr>
      <vt:lpstr>在线搜索PDF全文</vt:lpstr>
      <vt:lpstr>PDF全文保存目录</vt:lpstr>
      <vt:lpstr>幻灯片 59</vt:lpstr>
      <vt:lpstr>管理数据</vt:lpstr>
      <vt:lpstr>修改书目信息</vt:lpstr>
      <vt:lpstr>修改书目信息</vt:lpstr>
      <vt:lpstr>分类管理</vt:lpstr>
      <vt:lpstr>分组管理</vt:lpstr>
      <vt:lpstr>分类管理</vt:lpstr>
      <vt:lpstr>去重</vt:lpstr>
      <vt:lpstr>删除</vt:lpstr>
      <vt:lpstr>清空回收站</vt:lpstr>
      <vt:lpstr>恢复误删条目</vt:lpstr>
      <vt:lpstr>幻灯片 70</vt:lpstr>
      <vt:lpstr>我国通用著录格式（ GB 7714-2005 ）</vt:lpstr>
      <vt:lpstr>GB/T 7714-2005文后参考文献著录规则（部分）</vt:lpstr>
      <vt:lpstr>因此，我们需要更改三处</vt:lpstr>
      <vt:lpstr>1、修改文内标号格式为上标</vt:lpstr>
      <vt:lpstr>2、修改文后参考引文格式为国内标准</vt:lpstr>
      <vt:lpstr>3、修改文后参考引文数字标号</vt:lpstr>
      <vt:lpstr>在Vancouver格式代码基础上修改</vt:lpstr>
      <vt:lpstr>更改后</vt:lpstr>
      <vt:lpstr>具体操作步骤1</vt:lpstr>
      <vt:lpstr>具体操作步骤2</vt:lpstr>
      <vt:lpstr>具体操作步骤3</vt:lpstr>
      <vt:lpstr>具体操作步骤4</vt:lpstr>
      <vt:lpstr>具体操作步骤5</vt:lpstr>
      <vt:lpstr>具体操作步骤6</vt:lpstr>
      <vt:lpstr>具体操作步骤7</vt:lpstr>
      <vt:lpstr>具体操作步骤8</vt:lpstr>
      <vt:lpstr>具体操作步骤9</vt:lpstr>
      <vt:lpstr>高级技巧</vt:lpstr>
      <vt:lpstr>幻灯片 89</vt:lpstr>
      <vt:lpstr>使用Endnote数据</vt:lpstr>
      <vt:lpstr>认识Endnote X7在Word内的工具栏</vt:lpstr>
      <vt:lpstr>插入引文功能区</vt:lpstr>
      <vt:lpstr>输出风格更改功能区</vt:lpstr>
      <vt:lpstr>引文分类及实时更新设定功能区</vt:lpstr>
      <vt:lpstr>CWYW功能演示</vt:lpstr>
      <vt:lpstr>打开Word文档和Endnote程序</vt:lpstr>
      <vt:lpstr>将光标放在需要插入引文的地方</vt:lpstr>
      <vt:lpstr>Go to Endnote</vt:lpstr>
      <vt:lpstr>选中相应的书目记录</vt:lpstr>
      <vt:lpstr>点击Insert citation按钮</vt:lpstr>
      <vt:lpstr>已经插入的几篇参考文献</vt:lpstr>
      <vt:lpstr>删除不需要的参考文献条目</vt:lpstr>
      <vt:lpstr>Edit &amp; Manage Citations</vt:lpstr>
      <vt:lpstr>Edit &amp; Manage Citations</vt:lpstr>
      <vt:lpstr>Edit &amp; Manage Citations</vt:lpstr>
      <vt:lpstr>去除域代码</vt:lpstr>
      <vt:lpstr>去除域代码（Convert to Plan Text）</vt:lpstr>
      <vt:lpstr>去除域代码</vt:lpstr>
      <vt:lpstr>已经去除域代码，新生成的文档</vt:lpstr>
      <vt:lpstr>结束语</vt:lpstr>
      <vt:lpstr>本课件制作环境</vt:lpstr>
      <vt:lpstr>本课件兼容环境</vt:lpstr>
      <vt:lpstr>关于我</vt:lpstr>
      <vt:lpstr>幻灯片 114</vt:lpstr>
    </vt:vector>
  </TitlesOfParts>
  <Manager>唐旭</Manager>
  <Company>昆明医科大学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Endnote X7实用教程</dc:title>
  <dc:subject>Endnote</dc:subject>
  <dc:creator>唐旭</dc:creator>
  <cp:lastModifiedBy>中生网</cp:lastModifiedBy>
  <cp:revision>112</cp:revision>
  <dcterms:created xsi:type="dcterms:W3CDTF">2013-06-13T03:09:50Z</dcterms:created>
  <dcterms:modified xsi:type="dcterms:W3CDTF">2013-07-28T14:13:49Z</dcterms:modified>
  <cp:category>课件</cp:category>
  <cp:version>1.0</cp:version>
</cp:coreProperties>
</file>